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657487"/>
            <a:ext cx="11607801" cy="461061"/>
          </a:xfrm>
          <a:prstGeom prst="rect">
            <a:avLst/>
          </a:prstGeom>
        </p:spPr>
        <p:txBody>
          <a:bodyPr anchor="b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673100" indent="-292100" defTabSz="563540">
              <a:lnSpc>
                <a:spcPct val="100000"/>
              </a:lnSpc>
              <a:spcBef>
                <a:spcPts val="0"/>
              </a:spcBef>
              <a:defRPr sz="2300" b="1"/>
            </a:lvl2pPr>
            <a:lvl3pPr marL="1054100" indent="-292100" defTabSz="563540">
              <a:lnSpc>
                <a:spcPct val="100000"/>
              </a:lnSpc>
              <a:spcBef>
                <a:spcPts val="0"/>
              </a:spcBef>
              <a:defRPr sz="2300" b="1"/>
            </a:lvl3pPr>
            <a:lvl4pPr marL="1435100" indent="-292100" defTabSz="563540">
              <a:lnSpc>
                <a:spcPct val="100000"/>
              </a:lnSpc>
              <a:spcBef>
                <a:spcPts val="0"/>
              </a:spcBef>
              <a:defRPr sz="2300" b="1"/>
            </a:lvl4pPr>
            <a:lvl5pPr marL="1816100" indent="-292100" defTabSz="563540">
              <a:lnSpc>
                <a:spcPct val="100000"/>
              </a:lnSpc>
              <a:spcBef>
                <a:spcPts val="0"/>
              </a:spcBef>
              <a:defRPr sz="23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8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201"/>
            <a:ext cx="297892" cy="2874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6209979"/>
            <a:ext cx="11607800" cy="6718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algn="ctr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algn="ctr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algn="ctr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algn="ctr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Fact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698500" y="999065"/>
            <a:ext cx="11607800" cy="5210915"/>
          </a:xfrm>
          <a:prstGeom prst="rect">
            <a:avLst/>
          </a:prstGeom>
        </p:spPr>
        <p:txBody>
          <a:bodyPr anchor="b"/>
          <a:lstStyle/>
          <a:p>
            <a:pPr marL="0" lvl="4" indent="1207008" algn="ctr" defTabSz="762929">
              <a:lnSpc>
                <a:spcPct val="80000"/>
              </a:lnSpc>
              <a:spcBef>
                <a:spcPts val="0"/>
              </a:spcBef>
              <a:buSzTx/>
              <a:buNone/>
              <a:defRPr sz="7744" b="1" spc="-88"/>
            </a:pPr>
            <a:r>
              <a:t>100%
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342900" indent="-2286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60"/>
          </a:xfrm>
          <a:prstGeom prst="rect">
            <a:avLst/>
          </a:prstGeom>
        </p:spPr>
        <p:txBody>
          <a:bodyPr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7"/>
            <a:ext cx="11165190" cy="8373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2"/>
            <a:ext cx="7937500" cy="9238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201"/>
            <a:ext cx="297892" cy="2874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3" cy="106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499" y="571500"/>
            <a:ext cx="11607803" cy="461060"/>
          </a:xfrm>
          <a:prstGeom prst="rect">
            <a:avLst/>
          </a:prstGeom>
        </p:spPr>
        <p:txBody>
          <a:bodyPr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201"/>
            <a:ext cx="297892" cy="2874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8" y="495298"/>
            <a:ext cx="7543802" cy="87800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3"/>
            <a:ext cx="5105400" cy="438746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499" y="1412977"/>
            <a:ext cx="11607803" cy="671804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12977"/>
            <a:ext cx="5105400" cy="671804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698500" y="3480196"/>
            <a:ext cx="5105400" cy="559316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12977"/>
            <a:ext cx="11607801" cy="671804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09700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100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201"/>
            <a:ext cx="297892" cy="28747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prescribing.ie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antibioticprescribing.ie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r Trish Horgan, GP. Broad Lane Family Practice, Blackpool. Cork."/>
          <p:cNvSpPr txBox="1">
            <a:spLocks noGrp="1"/>
          </p:cNvSpPr>
          <p:nvPr>
            <p:ph type="body" sz="quarter" idx="1"/>
          </p:nvPr>
        </p:nvSpPr>
        <p:spPr>
          <a:xfrm>
            <a:off x="595592" y="6290640"/>
            <a:ext cx="11607804" cy="461061"/>
          </a:xfrm>
          <a:prstGeom prst="rect">
            <a:avLst/>
          </a:prstGeom>
        </p:spPr>
        <p:txBody>
          <a:bodyPr/>
          <a:lstStyle/>
          <a:p>
            <a:r>
              <a:t>Dr Trish Horgan, GP. Broad Lane Family Practice, Blackpool. Cork. </a:t>
            </a:r>
          </a:p>
        </p:txBody>
      </p:sp>
      <p:sp>
        <p:nvSpPr>
          <p:cNvPr id="152" name="Women’s Health in General Practice"/>
          <p:cNvSpPr txBox="1">
            <a:spLocks noGrp="1"/>
          </p:cNvSpPr>
          <p:nvPr>
            <p:ph type="title"/>
          </p:nvPr>
        </p:nvSpPr>
        <p:spPr>
          <a:xfrm>
            <a:off x="698499" y="1854200"/>
            <a:ext cx="11609059" cy="3302000"/>
          </a:xfrm>
          <a:prstGeom prst="rect">
            <a:avLst/>
          </a:prstGeom>
        </p:spPr>
        <p:txBody>
          <a:bodyPr/>
          <a:lstStyle>
            <a:lvl1pPr algn="ctr">
              <a:defRPr spc="-199"/>
            </a:lvl1pPr>
          </a:lstStyle>
          <a:p>
            <a:r>
              <a:t> Women’s Health in General Practice</a:t>
            </a:r>
          </a:p>
        </p:txBody>
      </p:sp>
      <p:sp>
        <p:nvSpPr>
          <p:cNvPr id="153" name="Intern Induction- June 2023"/>
          <p:cNvSpPr txBox="1"/>
          <p:nvPr/>
        </p:nvSpPr>
        <p:spPr>
          <a:xfrm>
            <a:off x="595592" y="5105398"/>
            <a:ext cx="11607803" cy="145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87022">
              <a:defRPr sz="3800" b="1">
                <a:solidFill>
                  <a:srgbClr val="000000"/>
                </a:solidFill>
              </a:defRPr>
            </a:lvl1pPr>
          </a:lstStyle>
          <a:p>
            <a:r>
              <a:t>Intern Induction- June 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Ask about moo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Ask about mood</a:t>
            </a:r>
          </a:p>
          <a:p>
            <a:r>
              <a:t>Ask about bladder/bowel function</a:t>
            </a:r>
          </a:p>
          <a:p>
            <a:r>
              <a:t>Ask about bleeding CAVE secondary PPH</a:t>
            </a:r>
          </a:p>
          <a:p>
            <a:r>
              <a:t>Ask about sexual dysfunction</a:t>
            </a:r>
          </a:p>
          <a:p>
            <a:r>
              <a:t>Offer contraception discussion</a:t>
            </a:r>
          </a:p>
        </p:txBody>
      </p:sp>
      <p:sp>
        <p:nvSpPr>
          <p:cNvPr id="190" name="Slide Subtitle"/>
          <p:cNvSpPr txBox="1">
            <a:spLocks noGrp="1"/>
          </p:cNvSpPr>
          <p:nvPr>
            <p:ph type="body" idx="21"/>
          </p:nvPr>
        </p:nvSpPr>
        <p:spPr>
          <a:xfrm>
            <a:off x="14548831" y="3369238"/>
            <a:ext cx="2168800" cy="17386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Post- partum routine check 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Post- partum routine check up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shot 2023-06-27 at 17.36.18.png" descr="Screenshot 2023-06-27 at 17.36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1856" y="-1271057"/>
            <a:ext cx="18326103" cy="11453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3179" y="-1000927"/>
            <a:ext cx="17266922" cy="10791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shot 2023-06-29 at 20.07.04.png" descr="Screenshot 2023-06-29 at 20.07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8" y="-35802"/>
            <a:ext cx="15041744" cy="9401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ll women aged 17-35yea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women aged 17-35years</a:t>
            </a:r>
          </a:p>
          <a:p>
            <a:r>
              <a:t>Women age&gt; 35 years with GMS (medical card)</a:t>
            </a:r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Sign Special Type Claim (STC) Form</a:t>
            </a:r>
          </a:p>
        </p:txBody>
      </p:sp>
      <p:sp>
        <p:nvSpPr>
          <p:cNvPr id="203" name="FREE CONTRACEPTION SCHE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47233">
              <a:defRPr sz="5700" spc="-113"/>
            </a:lvl1pPr>
          </a:lstStyle>
          <a:p>
            <a:r>
              <a:t>FREE CONTRACEPTION SCHEME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s I’m here Doctor, can I just check;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300447">
              <a:defRPr sz="6150" spc="-123"/>
            </a:pPr>
            <a:r>
              <a:t>As I’m here Doctor, can I just check; </a:t>
            </a:r>
          </a:p>
          <a:p>
            <a:pPr defTabSz="1300447">
              <a:defRPr sz="6150" spc="-123"/>
            </a:pPr>
            <a:r>
              <a:t>Am I in the menopause?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209" y="0"/>
            <a:ext cx="755438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“ It’s the simple things that are really effective. Try to remember that”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315468" indent="-210312" defTabSz="1595215">
              <a:defRPr sz="5500" spc="-199"/>
            </a:lvl1pPr>
          </a:lstStyle>
          <a:p>
            <a:r>
              <a:t>“ It’s the simple things that are really effective. Try to remember that”.</a:t>
            </a:r>
          </a:p>
        </p:txBody>
      </p:sp>
      <p:sp>
        <p:nvSpPr>
          <p:cNvPr id="156" name="Theodore Sturge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Theodore Sturgeon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7" y="1185862"/>
            <a:ext cx="13123336" cy="738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9" y="766043"/>
            <a:ext cx="13288436" cy="7474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4780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4780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2019300"/>
            <a:ext cx="7620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shot 2023-06-30 at 09.40.22.png" descr="Screenshot 2023-06-30 at 09.40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Irish Hip Fracture Data Base 2020"/>
          <p:cNvSpPr txBox="1"/>
          <p:nvPr/>
        </p:nvSpPr>
        <p:spPr>
          <a:xfrm>
            <a:off x="5014700" y="1651444"/>
            <a:ext cx="3177947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Irish Hip Fracture Data Base 2020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" y="254000"/>
            <a:ext cx="1232204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lide bullet text"/>
          <p:cNvSpPr txBox="1">
            <a:spLocks noGrp="1"/>
          </p:cNvSpPr>
          <p:nvPr>
            <p:ph type="body" sz="quarter" idx="1"/>
          </p:nvPr>
        </p:nvSpPr>
        <p:spPr>
          <a:xfrm>
            <a:off x="12306300" y="8977920"/>
            <a:ext cx="3542101" cy="12978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lide Subtitle"/>
          <p:cNvSpPr txBox="1">
            <a:spLocks noGrp="1"/>
          </p:cNvSpPr>
          <p:nvPr>
            <p:ph type="body" idx="21"/>
          </p:nvPr>
        </p:nvSpPr>
        <p:spPr>
          <a:xfrm>
            <a:off x="14652136" y="2965030"/>
            <a:ext cx="2026261" cy="210164"/>
          </a:xfrm>
          <a:prstGeom prst="rect">
            <a:avLst/>
          </a:prstGeom>
        </p:spPr>
        <p:txBody>
          <a:bodyPr/>
          <a:lstStyle/>
          <a:p>
            <a:pPr defTabSz="119752">
              <a:defRPr sz="764"/>
            </a:pPr>
            <a:endParaRPr/>
          </a:p>
        </p:txBody>
      </p:sp>
      <p:sp>
        <p:nvSpPr>
          <p:cNvPr id="226" name="Infections- HSE antibiotic antibioticprescribing.ie"/>
          <p:cNvSpPr txBox="1">
            <a:spLocks noGrp="1"/>
          </p:cNvSpPr>
          <p:nvPr>
            <p:ph type="title"/>
          </p:nvPr>
        </p:nvSpPr>
        <p:spPr>
          <a:xfrm>
            <a:off x="878585" y="3720408"/>
            <a:ext cx="11607803" cy="1016002"/>
          </a:xfrm>
          <a:prstGeom prst="rect">
            <a:avLst/>
          </a:prstGeom>
        </p:spPr>
        <p:txBody>
          <a:bodyPr/>
          <a:lstStyle/>
          <a:p>
            <a:pPr defTabSz="1161732">
              <a:defRPr sz="4000" spc="-100"/>
            </a:pPr>
            <a:r>
              <a:t>Infections- HSE antibiotic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antibioticprescribing.ie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sider Pregnancy…"/>
          <p:cNvSpPr txBox="1">
            <a:spLocks noGrp="1"/>
          </p:cNvSpPr>
          <p:nvPr>
            <p:ph type="body" idx="1"/>
          </p:nvPr>
        </p:nvSpPr>
        <p:spPr>
          <a:xfrm>
            <a:off x="801406" y="2303071"/>
            <a:ext cx="11607801" cy="6096001"/>
          </a:xfrm>
          <a:prstGeom prst="rect">
            <a:avLst/>
          </a:prstGeom>
        </p:spPr>
        <p:txBody>
          <a:bodyPr/>
          <a:lstStyle/>
          <a:p>
            <a:pPr marL="365759" indent="-365759" defTabSz="1664572">
              <a:spcBef>
                <a:spcPts val="3000"/>
              </a:spcBef>
              <a:defRPr sz="2880"/>
            </a:pPr>
            <a:r>
              <a:t>Consider Pregnancy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Obstetric screening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Contraception framework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Infection reference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Common Gynaecological Problems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Cardiovascular Disease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Domestic violence/abuse and coercive control</a:t>
            </a:r>
          </a:p>
          <a:p>
            <a:pPr marL="365759" indent="-365759" defTabSz="1664572">
              <a:spcBef>
                <a:spcPts val="3000"/>
              </a:spcBef>
              <a:defRPr sz="2880"/>
            </a:pPr>
            <a:r>
              <a:t>Menopause Conversations</a:t>
            </a:r>
          </a:p>
        </p:txBody>
      </p:sp>
      <p:sp>
        <p:nvSpPr>
          <p:cNvPr id="159" name="Slide Subtitle"/>
          <p:cNvSpPr txBox="1">
            <a:spLocks noGrp="1"/>
          </p:cNvSpPr>
          <p:nvPr>
            <p:ph type="body" idx="21"/>
          </p:nvPr>
        </p:nvSpPr>
        <p:spPr>
          <a:xfrm>
            <a:off x="13258184" y="2084778"/>
            <a:ext cx="4414470" cy="123696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Womens Health in 20 Min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Womens Health in 20 Mins!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5254" y="195361"/>
            <a:ext cx="14980604" cy="9362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144" y="-676113"/>
            <a:ext cx="16004500" cy="10002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LWAYS EXAMI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ALWAYS EXAMINE</a:t>
            </a:r>
          </a:p>
          <a:p>
            <a:r>
              <a:t>Sexually Active women- STI, genital herpes zoster, warts.</a:t>
            </a:r>
          </a:p>
          <a:p>
            <a:r>
              <a:t>Older women- atrophic vaginitis, lichen planus, lichen sclerosis</a:t>
            </a:r>
          </a:p>
          <a:p>
            <a:r>
              <a:t>Vulval ulceration in older women- red flag- r/o vulval neoplasm</a:t>
            </a:r>
          </a:p>
        </p:txBody>
      </p:sp>
      <p:sp>
        <p:nvSpPr>
          <p:cNvPr id="243" name="Slide Subtitle"/>
          <p:cNvSpPr txBox="1">
            <a:spLocks noGrp="1"/>
          </p:cNvSpPr>
          <p:nvPr>
            <p:ph type="body" idx="21"/>
          </p:nvPr>
        </p:nvSpPr>
        <p:spPr>
          <a:xfrm>
            <a:off x="16280209" y="2084778"/>
            <a:ext cx="429739" cy="4126874"/>
          </a:xfrm>
          <a:prstGeom prst="rect">
            <a:avLst/>
          </a:prstGeom>
        </p:spPr>
        <p:txBody>
          <a:bodyPr/>
          <a:lstStyle/>
          <a:p>
            <a:pPr defTabSz="434396">
              <a:defRPr sz="2800"/>
            </a:pPr>
            <a:endParaRPr/>
          </a:p>
        </p:txBody>
      </p:sp>
      <p:sp>
        <p:nvSpPr>
          <p:cNvPr id="244" name="Vulval pain/soreness…"/>
          <p:cNvSpPr txBox="1">
            <a:spLocks noGrp="1"/>
          </p:cNvSpPr>
          <p:nvPr>
            <p:ph type="title"/>
          </p:nvPr>
        </p:nvSpPr>
        <p:spPr>
          <a:xfrm>
            <a:off x="1496023" y="1086582"/>
            <a:ext cx="11607803" cy="1016002"/>
          </a:xfrm>
          <a:prstGeom prst="rect">
            <a:avLst/>
          </a:prstGeom>
        </p:spPr>
        <p:txBody>
          <a:bodyPr/>
          <a:lstStyle/>
          <a:p>
            <a:pPr defTabSz="953660">
              <a:defRPr sz="3300" spc="-100"/>
            </a:pPr>
            <a:r>
              <a:t>Vulval pain/soreness</a:t>
            </a:r>
            <a:endParaRPr spc="-66"/>
          </a:p>
          <a:p>
            <a:pPr defTabSz="953660">
              <a:defRPr sz="3300" spc="-100"/>
            </a:pPr>
            <a:r>
              <a:t>“It’s the thrush again doctor”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ost-menopasual- if &gt; 1 year since last menses refer to r/o endometrial canc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Post-menopasual- if &gt; 1 year since last menses refer to r/o endometrial cancer</a:t>
            </a:r>
          </a:p>
          <a:p>
            <a:r>
              <a:t>Sexually active- r/o STI- urine to lab for chlamydia, gonorrhoea, examine for local causes in vulva</a:t>
            </a:r>
          </a:p>
          <a:p>
            <a:r>
              <a:t>All women- check cervix- cancer, polyp</a:t>
            </a:r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xfrm>
            <a:off x="16702946" y="5876452"/>
            <a:ext cx="2940" cy="1775869"/>
          </a:xfrm>
          <a:prstGeom prst="rect">
            <a:avLst/>
          </a:prstGeom>
        </p:spPr>
        <p:txBody>
          <a:bodyPr/>
          <a:lstStyle/>
          <a:p>
            <a:pPr defTabSz="93923">
              <a:defRPr sz="600"/>
            </a:pPr>
            <a:endParaRPr/>
          </a:p>
        </p:txBody>
      </p:sp>
      <p:sp>
        <p:nvSpPr>
          <p:cNvPr id="248" name="Unscheduled blee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Unscheduled bleeding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1 in 5 women who have been in relationship have been abuseed by a current or former partn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 in 5 women who have been in relationship have been abused by a current or former partner</a:t>
            </a:r>
          </a:p>
          <a:p>
            <a:r>
              <a:t>Annual Impact Report, Women’s Aid 2023. &gt;  40K disclosures of abuse to women and children. </a:t>
            </a:r>
          </a:p>
          <a:p>
            <a:r>
              <a:t>Pregnant women are 60% more likely to be subject to physical domestic violence and abuse than women who are not pregnant.</a:t>
            </a:r>
          </a:p>
          <a:p>
            <a:r>
              <a:t>The most dangerous time for a victim of domestic violence is when she is on the verge of leaving, and for 6 months afterwards. </a:t>
            </a:r>
          </a:p>
          <a:p>
            <a:r>
              <a:t>Women’s Aid National 24-hour freephone helpline- 1800341900</a:t>
            </a:r>
          </a:p>
        </p:txBody>
      </p:sp>
      <p:sp>
        <p:nvSpPr>
          <p:cNvPr id="251" name="Slide Subtitle"/>
          <p:cNvSpPr txBox="1">
            <a:spLocks noGrp="1"/>
          </p:cNvSpPr>
          <p:nvPr>
            <p:ph type="body" idx="21"/>
          </p:nvPr>
        </p:nvSpPr>
        <p:spPr>
          <a:xfrm>
            <a:off x="15521241" y="2154027"/>
            <a:ext cx="1194155" cy="1494993"/>
          </a:xfrm>
          <a:prstGeom prst="rect">
            <a:avLst/>
          </a:prstGeom>
        </p:spPr>
        <p:txBody>
          <a:bodyPr/>
          <a:lstStyle/>
          <a:p>
            <a:pPr defTabSz="457876">
              <a:defRPr sz="2900"/>
            </a:pPr>
            <a:endParaRPr/>
          </a:p>
        </p:txBody>
      </p:sp>
      <p:sp>
        <p:nvSpPr>
          <p:cNvPr id="252" name="Domestic Violence and Abu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Domestic Violence and Abuse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Always consider pregnanc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5758" indent="-365758" defTabSz="1664572">
              <a:spcBef>
                <a:spcPts val="3000"/>
              </a:spcBef>
              <a:defRPr sz="2800"/>
            </a:pPr>
            <a:r>
              <a:t>Always consider pregnancy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Contraception- FSRH- UKMEC. Sign STC form!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Pregnancy options and abortion- My Options Helpline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Reduced fetal movements is the chest pain of obstetrics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Infections-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antibioticprescribing.ie</a:t>
            </a:r>
            <a:r>
              <a:t> 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Vulval/vaginal problems &amp; unscheduled bleeding- always examine.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Remember cardiovascular and bone health</a:t>
            </a:r>
          </a:p>
          <a:p>
            <a:pPr marL="365758" indent="-365758" defTabSz="1664572">
              <a:spcBef>
                <a:spcPts val="3000"/>
              </a:spcBef>
              <a:defRPr sz="2800"/>
            </a:pPr>
            <a:r>
              <a:t>Consider domestic violence and abuse</a:t>
            </a:r>
          </a:p>
        </p:txBody>
      </p:sp>
      <p:sp>
        <p:nvSpPr>
          <p:cNvPr id="255" name="Slide Subtitle"/>
          <p:cNvSpPr txBox="1">
            <a:spLocks noGrp="1"/>
          </p:cNvSpPr>
          <p:nvPr>
            <p:ph type="body" idx="21"/>
          </p:nvPr>
        </p:nvSpPr>
        <p:spPr>
          <a:xfrm>
            <a:off x="14485988" y="2616361"/>
            <a:ext cx="910250" cy="209317"/>
          </a:xfrm>
          <a:prstGeom prst="rect">
            <a:avLst/>
          </a:prstGeom>
        </p:spPr>
        <p:txBody>
          <a:bodyPr/>
          <a:lstStyle/>
          <a:p>
            <a:pPr defTabSz="108011">
              <a:defRPr sz="690"/>
            </a:pPr>
            <a:endParaRPr/>
          </a:p>
        </p:txBody>
      </p:sp>
      <p:sp>
        <p:nvSpPr>
          <p:cNvPr id="256" name="Take Home Mess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Take Home Messages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“Integrity is doing the right thing even when no-one is watching”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“Integrity is doing the right thing even when no-one is watching”</a:t>
            </a:r>
          </a:p>
        </p:txBody>
      </p:sp>
      <p:sp>
        <p:nvSpPr>
          <p:cNvPr id="259" name="C.S Lewi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C.S Lewis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My explain presenting symptoms…"/>
          <p:cNvSpPr txBox="1">
            <a:spLocks noGrp="1"/>
          </p:cNvSpPr>
          <p:nvPr>
            <p:ph type="body" idx="1"/>
          </p:nvPr>
        </p:nvSpPr>
        <p:spPr>
          <a:xfrm>
            <a:off x="1161577" y="2240425"/>
            <a:ext cx="11607803" cy="6096002"/>
          </a:xfrm>
          <a:prstGeom prst="rect">
            <a:avLst/>
          </a:prstGeom>
        </p:spPr>
        <p:txBody>
          <a:bodyPr/>
          <a:lstStyle/>
          <a:p>
            <a:pPr marL="346710" indent="-346710" defTabSz="1577875">
              <a:spcBef>
                <a:spcPts val="2900"/>
              </a:spcBef>
              <a:defRPr sz="2700"/>
            </a:pPr>
            <a:r>
              <a:t>My explain presenting symptoms</a:t>
            </a:r>
          </a:p>
          <a:p>
            <a:pPr marL="346710" indent="-346710" defTabSz="1577875">
              <a:spcBef>
                <a:spcPts val="2900"/>
              </a:spcBef>
              <a:defRPr sz="2700"/>
            </a:pPr>
            <a:r>
              <a:t>May alter diagnostic/management plan</a:t>
            </a:r>
          </a:p>
          <a:p>
            <a:pPr marL="346710" indent="-346710" defTabSz="1577875">
              <a:spcBef>
                <a:spcPts val="2900"/>
              </a:spcBef>
              <a:defRPr sz="2700"/>
            </a:pPr>
            <a:r>
              <a:t>Therapeutic implications</a:t>
            </a:r>
          </a:p>
          <a:p>
            <a:pPr marL="346710" indent="-346710" defTabSz="1577875">
              <a:spcBef>
                <a:spcPts val="2900"/>
              </a:spcBef>
              <a:defRPr sz="2700"/>
            </a:pPr>
            <a:r>
              <a:t>Greatest risk factor for being prescribed a potentially risky drug in pregnancy is having a chronic disease. Eg Epilepsy, diabetes mellitus, hypertension, inflammatory bowel disease, chronic inflammatory arthritis . (Risk x 4 compared to women who do not have chronic illness)</a:t>
            </a:r>
          </a:p>
          <a:p>
            <a:pPr marL="346710" indent="-346710" defTabSz="1577875">
              <a:spcBef>
                <a:spcPts val="2900"/>
              </a:spcBef>
              <a:defRPr sz="2700"/>
            </a:pPr>
            <a:r>
              <a:t>Highest risk for drug based congenital anomalies is in the first trimester</a:t>
            </a:r>
          </a:p>
          <a:p>
            <a:pPr marL="346710" indent="-346710" defTabSz="1577875">
              <a:spcBef>
                <a:spcPts val="2900"/>
              </a:spcBef>
              <a:defRPr sz="2700"/>
            </a:pPr>
            <a:r>
              <a:t>Opportunity for folate supplementation (NTD affects 1/1000 pregnancies in Ireland)</a:t>
            </a:r>
          </a:p>
        </p:txBody>
      </p:sp>
      <p:sp>
        <p:nvSpPr>
          <p:cNvPr id="163" name="Slide Subtitle"/>
          <p:cNvSpPr txBox="1">
            <a:spLocks noGrp="1"/>
          </p:cNvSpPr>
          <p:nvPr>
            <p:ph type="body" idx="21"/>
          </p:nvPr>
        </p:nvSpPr>
        <p:spPr>
          <a:xfrm>
            <a:off x="-2023420" y="4791183"/>
            <a:ext cx="231168" cy="171233"/>
          </a:xfrm>
          <a:prstGeom prst="rect">
            <a:avLst/>
          </a:prstGeom>
        </p:spPr>
        <p:txBody>
          <a:bodyPr/>
          <a:lstStyle/>
          <a:p>
            <a:pPr defTabSz="93923">
              <a:defRPr sz="600"/>
            </a:pPr>
            <a:endParaRPr/>
          </a:p>
        </p:txBody>
      </p:sp>
      <p:sp>
        <p:nvSpPr>
          <p:cNvPr id="164" name="Benefits to early pregnancy det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25858">
              <a:defRPr sz="5200" spc="-200"/>
            </a:lvl1pPr>
          </a:lstStyle>
          <a:p>
            <a:r>
              <a:t>Benefits to early pregnancy detection</a:t>
            </a:r>
          </a:p>
        </p:txBody>
      </p:sp>
      <p:sp>
        <p:nvSpPr>
          <p:cNvPr id="165" name="Tronnes J, Lupattelli A, Nordeng H, Safety profile of medication used during pregnancy: results of a multinational European study, Pharmacoepidemiology and Drug safety 2017;26:802-811"/>
          <p:cNvSpPr txBox="1"/>
          <p:nvPr/>
        </p:nvSpPr>
        <p:spPr>
          <a:xfrm>
            <a:off x="541123" y="8458082"/>
            <a:ext cx="11356569" cy="55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317500" algn="l" defTabSz="457200">
              <a:spcBef>
                <a:spcPts val="1600"/>
              </a:spcBef>
              <a:buSzPct val="100000"/>
              <a:buAutoNum type="arabicPeriod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Tronnes J, Lupattelli A, Nordeng H, Safety profile of medication used during pregnancy: results of a multinational European study, Pharmacoepidemiology and Drug safety 2017;26:802-811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Table 1"/>
          <p:cNvGraphicFramePr/>
          <p:nvPr/>
        </p:nvGraphicFramePr>
        <p:xfrm>
          <a:off x="-1741609" y="6124540"/>
          <a:ext cx="254001" cy="21791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791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8" name="Healthcare practitioners can be reasonably certain that a woman is not currently pregnant if any one or more of the following criteria are met and there are no symptoms or signs of pregnancy:…"/>
          <p:cNvSpPr txBox="1"/>
          <p:nvPr/>
        </p:nvSpPr>
        <p:spPr>
          <a:xfrm>
            <a:off x="316519" y="2403322"/>
            <a:ext cx="11911171" cy="494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700">
                <a:solidFill>
                  <a:srgbClr val="000000"/>
                </a:solidFill>
              </a:defRPr>
            </a:pPr>
            <a:endParaRPr/>
          </a:p>
          <a:p>
            <a:pPr algn="l" defTabSz="457200">
              <a:spcBef>
                <a:spcPts val="1200"/>
              </a:spcBef>
              <a:defRPr sz="1700">
                <a:solidFill>
                  <a:srgbClr val="000000"/>
                </a:solidFill>
              </a:defRPr>
            </a:pPr>
            <a:r>
              <a:t>Healthcare practitioners can be </a:t>
            </a:r>
            <a:r>
              <a:rPr b="1"/>
              <a:t>reasonably certain </a:t>
            </a:r>
            <a:r>
              <a:t>that a woman is </a:t>
            </a:r>
            <a:r>
              <a:rPr b="1"/>
              <a:t>not currently pregnant </a:t>
            </a:r>
            <a:r>
              <a:t>if any one or more of the following criteria are met </a:t>
            </a:r>
            <a:r>
              <a:rPr b="1"/>
              <a:t>and </a:t>
            </a:r>
            <a:r>
              <a:t>there are no symptoms or signs of pregnancy: </a:t>
            </a:r>
          </a:p>
          <a:p>
            <a:pPr algn="l" defTabSz="457200">
              <a:spcBef>
                <a:spcPts val="1200"/>
              </a:spcBef>
              <a:defRPr sz="1700">
                <a:solidFill>
                  <a:srgbClr val="000000"/>
                </a:solidFill>
              </a:defRPr>
            </a:pPr>
            <a:endParaRPr/>
          </a:p>
          <a:p>
            <a:pPr algn="l" defTabSz="457200">
              <a:spcBef>
                <a:spcPts val="1200"/>
              </a:spcBef>
              <a:defRPr sz="1700">
                <a:solidFill>
                  <a:srgbClr val="000000"/>
                </a:solidFill>
              </a:defRPr>
            </a:pPr>
            <a:r>
              <a:t>She has not had intercourse since the start of her last normal (natural) menstrual period, since childbirth, abortion, miscarriage, ectopic pregnancy or uterine evacuation for gestational trophoblastic disease.</a:t>
            </a:r>
            <a:br/>
            <a:r>
              <a:t>She has been correctly and consistently using a reliable method of contraception. (For the purposes of being reasonably certain that a woman is not currently pregnant, barrier methods of contraception can be considered reliable providing that they have been used consistently and correctly for every episode of intercourse.) </a:t>
            </a:r>
          </a:p>
          <a:p>
            <a:pPr algn="l" defTabSz="457200">
              <a:spcBef>
                <a:spcPts val="1200"/>
              </a:spcBef>
              <a:defRPr sz="1700">
                <a:solidFill>
                  <a:srgbClr val="000000"/>
                </a:solidFill>
              </a:defRPr>
            </a:pPr>
            <a:r>
              <a:t>She is within the first 5 days of the onset of a normal (natural) menstrual period.</a:t>
            </a:r>
            <a:br/>
            <a:r>
              <a:t>She is less than 21 days postpartum (non-breastfeeding women).</a:t>
            </a:r>
            <a:br/>
            <a:r>
              <a:t>She is fully breastfeeding, amenorrhoeic AND less than 6 months postpartum.</a:t>
            </a:r>
            <a:br/>
            <a:r>
              <a:t>She is within the first 5 days after abortion, miscarriage, ectopic pregnancy or uterine evacuation for gestational trophoblastic disease. </a:t>
            </a:r>
          </a:p>
          <a:p>
            <a:pPr algn="l" defTabSz="457200">
              <a:spcBef>
                <a:spcPts val="1200"/>
              </a:spcBef>
              <a:defRPr sz="1700">
                <a:solidFill>
                  <a:srgbClr val="000000"/>
                </a:solidFill>
              </a:defRPr>
            </a:pPr>
            <a:r>
              <a:t>She has not had intercourse for &gt;21 days AND has a negative high-sensitivity urine pregnancy test (able to detect hCG levels around 20 mIU/ml). </a:t>
            </a:r>
          </a:p>
        </p:txBody>
      </p:sp>
      <p:sp>
        <p:nvSpPr>
          <p:cNvPr id="169" name="CRITERIA FOR REASONABLY EXCLUDING PREGNANCY-…"/>
          <p:cNvSpPr txBox="1"/>
          <p:nvPr/>
        </p:nvSpPr>
        <p:spPr>
          <a:xfrm>
            <a:off x="217830" y="682720"/>
            <a:ext cx="11102722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CRITERIA FOR REASONABLY EXCLUDING PREGNANCY-</a:t>
            </a:r>
          </a:p>
          <a:p>
            <a:pPr>
              <a:defRPr sz="3000" b="1">
                <a:solidFill>
                  <a:srgbClr val="000000"/>
                </a:solidFill>
              </a:defRPr>
            </a:pPr>
            <a:r>
              <a:t>FACULTY OF SEXUAL AND REPRODUCTIVE HEALTH (FSRH)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 a pregnancy test! (Most detect serum HCG&gt; 25iu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 a pregnancy test! (Most detect serum HCG&gt; 25iu)</a:t>
            </a:r>
          </a:p>
          <a:p>
            <a:r>
              <a:t>If in doubt, repeat after 1 week interval OR serum Hcg</a:t>
            </a:r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xfrm>
            <a:off x="16722994" y="5552257"/>
            <a:ext cx="3357" cy="2601699"/>
          </a:xfrm>
          <a:prstGeom prst="rect">
            <a:avLst/>
          </a:prstGeom>
        </p:spPr>
        <p:txBody>
          <a:bodyPr/>
          <a:lstStyle/>
          <a:p>
            <a:pPr defTabSz="93923">
              <a:defRPr sz="600"/>
            </a:pPr>
            <a:endParaRPr/>
          </a:p>
        </p:txBody>
      </p:sp>
      <p:sp>
        <p:nvSpPr>
          <p:cNvPr id="173" name="CONFIRMING PREGN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CONFIRMING PREGNANCY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HSE My Options Helpline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HSE My Options Helpline </a:t>
            </a:r>
          </a:p>
        </p:txBody>
      </p:sp>
      <p:sp>
        <p:nvSpPr>
          <p:cNvPr id="176" name="1850 818 010"/>
          <p:cNvSpPr txBox="1">
            <a:spLocks noGrp="1"/>
          </p:cNvSpPr>
          <p:nvPr>
            <p:ph type="body" idx="21"/>
          </p:nvPr>
        </p:nvSpPr>
        <p:spPr>
          <a:xfrm>
            <a:off x="1219200" y="6426198"/>
            <a:ext cx="11049000" cy="8422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557670">
              <a:defRPr sz="4800"/>
            </a:lvl1pPr>
          </a:lstStyle>
          <a:p>
            <a:r>
              <a:t>1850 818 010</a:t>
            </a:r>
          </a:p>
        </p:txBody>
      </p:sp>
      <p:sp>
        <p:nvSpPr>
          <p:cNvPr id="177" name="Women Seeking Pregnancy Options Support"/>
          <p:cNvSpPr txBox="1"/>
          <p:nvPr/>
        </p:nvSpPr>
        <p:spPr>
          <a:xfrm>
            <a:off x="939367" y="2033434"/>
            <a:ext cx="11126065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b="1">
                <a:solidFill>
                  <a:srgbClr val="000000"/>
                </a:solidFill>
              </a:defRPr>
            </a:lvl1pPr>
          </a:lstStyle>
          <a:p>
            <a:r>
              <a:t>Women Seeking Pregnancy Options Support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76B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dvise about folic acid/vitamin 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Advise about folic acid/vitamin D</a:t>
            </a:r>
          </a:p>
          <a:p>
            <a:r>
              <a:t>Ask about </a:t>
            </a:r>
            <a:r>
              <a:rPr b="1"/>
              <a:t>smoking</a:t>
            </a:r>
          </a:p>
          <a:p>
            <a:r>
              <a:t>Measure </a:t>
            </a:r>
            <a:r>
              <a:rPr b="1"/>
              <a:t>blood pressure. NB Women with metabolic risk. </a:t>
            </a:r>
          </a:p>
          <a:p>
            <a:r>
              <a:t>Document symphysial fundal height</a:t>
            </a:r>
            <a:r>
              <a:rPr b="1"/>
              <a:t>(SFH)</a:t>
            </a:r>
            <a:r>
              <a:t> in cm</a:t>
            </a:r>
          </a:p>
          <a:p>
            <a:r>
              <a:t>Look for </a:t>
            </a:r>
            <a:r>
              <a:rPr b="1"/>
              <a:t>asymptomatic bacteria (</a:t>
            </a:r>
            <a:r>
              <a:t>MSU to lab) and </a:t>
            </a:r>
            <a:r>
              <a:rPr b="1"/>
              <a:t>proteinuria</a:t>
            </a:r>
          </a:p>
          <a:p>
            <a:r>
              <a:t>Ask about </a:t>
            </a:r>
            <a:r>
              <a:rPr b="1"/>
              <a:t>foetal movements</a:t>
            </a:r>
          </a:p>
          <a:p>
            <a:r>
              <a:t>Screen for </a:t>
            </a:r>
            <a:r>
              <a:rPr b="1"/>
              <a:t>gestational diabetes mellitus</a:t>
            </a:r>
            <a:r>
              <a:t> in high risk groups</a:t>
            </a:r>
          </a:p>
        </p:txBody>
      </p:sp>
      <p:sp>
        <p:nvSpPr>
          <p:cNvPr id="180" name="Slide Subtitle"/>
          <p:cNvSpPr txBox="1">
            <a:spLocks noGrp="1"/>
          </p:cNvSpPr>
          <p:nvPr>
            <p:ph type="body" idx="21"/>
          </p:nvPr>
        </p:nvSpPr>
        <p:spPr>
          <a:xfrm>
            <a:off x="15888616" y="8696517"/>
            <a:ext cx="508216" cy="777744"/>
          </a:xfrm>
          <a:prstGeom prst="rect">
            <a:avLst/>
          </a:prstGeom>
        </p:spPr>
        <p:txBody>
          <a:bodyPr/>
          <a:lstStyle/>
          <a:p>
            <a:pPr defTabSz="211327">
              <a:defRPr sz="1350"/>
            </a:pPr>
            <a:endParaRPr/>
          </a:p>
        </p:txBody>
      </p:sp>
      <p:sp>
        <p:nvSpPr>
          <p:cNvPr id="181" name="Routine Antenatal Visit in General Practice"/>
          <p:cNvSpPr txBox="1">
            <a:spLocks noGrp="1"/>
          </p:cNvSpPr>
          <p:nvPr>
            <p:ph type="title"/>
          </p:nvPr>
        </p:nvSpPr>
        <p:spPr>
          <a:xfrm>
            <a:off x="698500" y="941935"/>
            <a:ext cx="11607800" cy="1016002"/>
          </a:xfrm>
          <a:prstGeom prst="rect">
            <a:avLst/>
          </a:prstGeom>
        </p:spPr>
        <p:txBody>
          <a:bodyPr/>
          <a:lstStyle>
            <a:lvl1pPr defTabSz="1335125">
              <a:defRPr sz="4600" spc="-100"/>
            </a:lvl1pPr>
          </a:lstStyle>
          <a:p>
            <a:r>
              <a:t>Routine Antenatal Visit in General Practice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Microsoft Office PowerPoint</Application>
  <PresentationFormat>Custom</PresentationFormat>
  <Paragraphs>85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Helvetica Neue</vt:lpstr>
      <vt:lpstr>Helvetica Neue Medium</vt:lpstr>
      <vt:lpstr>21_BasicWhite</vt:lpstr>
      <vt:lpstr> Women’s Health in General Practice</vt:lpstr>
      <vt:lpstr>PowerPoint Presentation</vt:lpstr>
      <vt:lpstr>Womens Health in 20 Mins!</vt:lpstr>
      <vt:lpstr>Benefits to early pregnancy detection</vt:lpstr>
      <vt:lpstr>PowerPoint Presentation</vt:lpstr>
      <vt:lpstr>CONFIRMING PREGNANCY</vt:lpstr>
      <vt:lpstr>PowerPoint Presentation</vt:lpstr>
      <vt:lpstr>Routine Antenatal Visit in General Practice </vt:lpstr>
      <vt:lpstr>PowerPoint Presentation</vt:lpstr>
      <vt:lpstr>PowerPoint Presentation</vt:lpstr>
      <vt:lpstr>PowerPoint Presentation</vt:lpstr>
      <vt:lpstr>Post- partum routine check up</vt:lpstr>
      <vt:lpstr>PowerPoint Presentation</vt:lpstr>
      <vt:lpstr>PowerPoint Presentation</vt:lpstr>
      <vt:lpstr>PowerPoint Presentation</vt:lpstr>
      <vt:lpstr>PowerPoint Presentation</vt:lpstr>
      <vt:lpstr>FREE CONTRACEPTION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Infections- HSE antibiotic antibioticprescribing.ie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Vulval pain/soreness “It’s the thrush again doctor”</vt:lpstr>
      <vt:lpstr>Unscheduled bleeding</vt:lpstr>
      <vt:lpstr>Domestic Violence and Abuse</vt:lpstr>
      <vt:lpstr>Take Home Messages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IMC-User</dc:creator>
  <cp:lastModifiedBy>Mike Thompson</cp:lastModifiedBy>
  <cp:revision>1</cp:revision>
  <dcterms:modified xsi:type="dcterms:W3CDTF">2024-07-02T10:44:15Z</dcterms:modified>
</cp:coreProperties>
</file>