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04" r:id="rId3"/>
    <p:sldId id="293" r:id="rId4"/>
    <p:sldId id="292" r:id="rId5"/>
    <p:sldId id="272" r:id="rId6"/>
    <p:sldId id="299" r:id="rId7"/>
    <p:sldId id="275" r:id="rId8"/>
    <p:sldId id="273" r:id="rId9"/>
    <p:sldId id="295" r:id="rId10"/>
    <p:sldId id="286" r:id="rId11"/>
    <p:sldId id="291" r:id="rId12"/>
    <p:sldId id="257" r:id="rId13"/>
    <p:sldId id="301" r:id="rId14"/>
    <p:sldId id="302" r:id="rId15"/>
    <p:sldId id="296" r:id="rId16"/>
    <p:sldId id="278" r:id="rId17"/>
    <p:sldId id="259" r:id="rId18"/>
    <p:sldId id="269" r:id="rId19"/>
    <p:sldId id="279" r:id="rId20"/>
    <p:sldId id="290" r:id="rId21"/>
    <p:sldId id="264" r:id="rId22"/>
    <p:sldId id="289" r:id="rId23"/>
    <p:sldId id="268" r:id="rId24"/>
    <p:sldId id="287" r:id="rId25"/>
    <p:sldId id="260" r:id="rId26"/>
    <p:sldId id="297" r:id="rId27"/>
    <p:sldId id="281" r:id="rId28"/>
    <p:sldId id="262" r:id="rId29"/>
    <p:sldId id="303" r:id="rId30"/>
    <p:sldId id="283" r:id="rId31"/>
    <p:sldId id="298" r:id="rId32"/>
    <p:sldId id="284" r:id="rId33"/>
    <p:sldId id="285" r:id="rId34"/>
    <p:sldId id="261" r:id="rId35"/>
    <p:sldId id="270" r:id="rId36"/>
    <p:sldId id="271" r:id="rId37"/>
    <p:sldId id="294" r:id="rId38"/>
    <p:sldId id="300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5"/>
    <p:restoredTop sz="63693"/>
  </p:normalViewPr>
  <p:slideViewPr>
    <p:cSldViewPr snapToGrid="0">
      <p:cViewPr varScale="1">
        <p:scale>
          <a:sx n="70" d="100"/>
          <a:sy n="70" d="100"/>
        </p:scale>
        <p:origin x="21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1:40.9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1:54.0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1:58.1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24575,'6'28'0,"11"16"0,7 36 0,9 17 0,4 0 0,-3-10 0,-8-12 0,-9-20 0,-6-25 0,-13-19 0,-5-17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0:43.4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5732 2477 24575,'0'-3'0,"-1"-1"0,0 1 0,0 0 0,0 0 0,0 0 0,0 0 0,-1 0 0,1 0 0,-1 1 0,0-1 0,0 0 0,0 1 0,0-1 0,-4-3 0,-40-32 0,36 30 0,-15-13 0,0 2 0,-1 1 0,-1 1 0,-1 2 0,0 0 0,-55-18 0,63 27 0,0-1 0,0 0 0,1-2 0,-34-19 0,43 21 0,0 0 0,1-1 0,0 0 0,0 0 0,1-1 0,0 0 0,0 0 0,1-1 0,0 0 0,-5-12 0,10 20 0,1-2 0,-1 1 0,1 0 0,-1 0 0,1 0 0,0-1 0,0 1 0,1 0 0,-1-1 0,1 1 0,0-1 0,0 1 0,0-1 0,0 1 0,0-1 0,1 1 0,0-1 0,-1 1 0,1 0 0,1 0 0,-1-1 0,0 1 0,3-4 0,-1 3 0,1 0 0,-1 0 0,1 0 0,0 1 0,0-1 0,0 1 0,1 0 0,-1 0 0,1 1 0,0-1 0,0 1 0,-1 0 0,2 0 0,7-1 0,8-2 0,0 2 0,0 0 0,0 1 0,1 1 0,34 4 0,106 19 0,-156-21 0,112 24 0,-65-13 0,1-1 0,100 4 0,-113-15 0,-1-3 0,68-12 0,78-30 0,-113 25 0,1 3 0,87-8 0,-87 20 0,0 2 0,113 12 0,-157-6 0,-1 2 0,-1 1 0,1 1 0,-1 2 0,0 1 0,-1 1 0,0 1 0,0 1 0,31 22 0,-38-23 0,1 0 0,1-2 0,45 16 0,16 8 0,-51-18 0,1-2 0,1-1 0,46 12 0,-62-21 0,1-1 0,-1-1 0,1 0 0,0-2 0,-1 0 0,1-1 0,0 0 0,22-6 0,231-44 0,-232 44 0,175-33 0,-142 30 0,0 3 0,0 4 0,78 6 0,-24-1 0,4077-2 0,-4160-2 0,-1-2 0,46-10 0,-43 5 0,69-3 0,-102 12 0,-8 0 0,0 1 0,1-1 0,-1-1 0,0 1 0,0-1 0,0 1 0,0-1 0,0-1 0,0 1 0,0-1 0,0 0 0,0 0 0,6-4 0,-11 6 0,0-1 0,0 1 0,0 0 0,0-1 0,0 1 0,0-1 0,0 1 0,0-1 0,0 1 0,0-1 0,0 1 0,0 0 0,0-1 0,-1 1 0,1-1 0,0 1 0,0 0 0,0-1 0,-1 1 0,1-1 0,0 1 0,0 0 0,-1-1 0,1 1 0,0 0 0,-1-1 0,1 1 0,0 0 0,-1 0 0,1-1 0,-1 1 0,1 0 0,0 0 0,-1 0 0,1-1 0,-1 1 0,1 0 0,-1 0 0,-22-12 0,18 10 0,-10-4 0,0 0 0,0 1 0,0 1 0,-1 1 0,1 0 0,-1 0 0,-31 1 0,-5 3 0,-56 9 0,53-3 0,-138 20 0,97-12 0,-119 4 0,-510-19 0,310-2 0,-1286 2 0,1318-21 0,17-1 0,343 22 0,-23 1 0,1-3 0,-72-11 0,48 2 0,-82-1 0,-51-8 0,-33-9 0,-64-14 0,-57-28 0,-67-15 0,299 58 0,0 5 0,-239-11 0,268 27 0,-148-29 0,135 18 0,-211-18 0,92 14 0,84 7 0,-70-10 0,155 12 0,-75-25 0,22 5 0,60 20 0,-1 2 0,-105-7 0,144 18 0,1 1 0,-1 0 0,1 1 0,-1 0 0,-18 7 0,-62 26 0,35-12 0,-607 164 0,289-116 0,146-31 0,189-34 0,-72 21 0,96-21 0,-1 1 0,1 0 0,0 1 0,1 1 0,0 1 0,-23 17 0,31-20 0,-165 125 0,130-103 0,2 2 0,-67 65 0,97-86 0,0-1 0,-1 0 0,0 0 0,-1-1 0,-16 7 0,-73 29 0,73-32 0,-4 0 0,-1-1 0,-1-2 0,1-1 0,-66 6 0,-144-8 0,23-2 0,-495 30 0,683-34 0,-40-6 0,65 5 0,-1 0 0,1-1 0,-1 0 0,1 0 0,0-1 0,-1 0 0,1-1 0,1 0 0,-1 0 0,-7-6 0,11 6 0,-1-1 0,1 0 0,0 0 0,1 0 0,-1 0 0,1-1 0,0 1 0,0-1 0,1 0 0,0 0 0,-2-8 0,-3-12 0,-4-33 0,9 46 0,-6-69 0,3 0 0,7-91 0,1 94 0,-4 0 0,-14-106 0,-10 68 0,-5 2 0,-46-116 0,-26-32 0,49 131 0,43 107 0,-1 1 0,-1 0 0,-1 1 0,-1 0 0,-22-26 0,29 39 0,0 0 0,1 0 0,0-1 0,-9-22 0,13 29 0,0-1 0,1 1 0,0-1 0,-1 0 0,2 1 0,-1-1 0,0 0 0,1 0 0,0 0 0,0 0 0,1 0 0,-1 0 0,1 1 0,2-7 0,-3 10 0,1 0 0,-1 0 0,1 0 0,-1 0 0,1 0 0,0 0 0,0 0 0,-1 0 0,1 0 0,0 1 0,0-1 0,0 0 0,0 1 0,0-1 0,0 0 0,0 1 0,0-1 0,0 1 0,0-1 0,1 1 0,-1 0 0,0 0 0,0-1 0,0 1 0,2 0 0,33 4 0,-28-3 0,92 22 0,189 72 0,-208-66 0,622 252-734,-275-104 175,230 113-1019,-10 31 1286,-192-98-543,13-37 1655,-401-164-184,0-4-1,2-2 1,-1-3 0,118 6-1,247 28-635,-247-26 0,15 1 0,-159-15 0,-1 2 0,71 26 0,212 107 0,-127-52 0,-171-78-1,653 266-513,-522-223 352,2-7 0,226 38-1,-286-76 417,-1-4 0,155-11 0,-44-1-14,-136 7-240,91-2 0,-149-2 0,0 0 0,-1-1 0,1-1 0,-1 0 0,0-1 0,26-15 0,33-12 0,68-20 0,134-70 0,-268 119 0,0 0 0,0-1 0,-1 0 0,1 0 0,-1 0 0,-1-1 0,1 0 0,-1-1 0,0 1 0,0-1 0,-1 0 0,1-1 0,-2 1 0,1-1 0,-1 0 0,0 0 0,-1 0 0,0-1 0,0 1 0,-1-1 0,0 0 0,-1 0 0,1-10 0,-1 11 0,0 1 0,-1-1 0,0 1 0,0-1 0,-1 0 0,0 1 0,0-1 0,-1 1 0,0-1 0,0 1 0,-1 0 0,0 0 0,0 0 0,-5-7 0,3 6 0,-1 1 0,0 0 0,0 0 0,-1 0 0,0 1 0,0 0 0,0 1 0,-1-1 0,0 2 0,0-1 0,-13-5 0,-159-69 0,-41-10 0,8-5 0,-297-149 0,446 205 0,-177-94 0,199 112 0,-1 2 0,0 1 0,-85-18 0,93 30 0,0 2 0,1 2 0,-1 1 0,-35 4 0,25-1 0,40-3 0,0 0 0,0 1 0,0-1 0,0 1 0,0 1 0,0-1 0,0 1 0,0 0 0,0 0 0,1 0 0,-1 0 0,1 1 0,0 0 0,-1 0 0,-5 6 0,5-4 0,1 1 0,1-1 0,-1 1 0,1 0 0,0-1 0,0 1 0,0 1 0,1-1 0,0 0 0,1 0 0,-1 1 0,0 7 0,1-8 0,-1 1 0,1 0 0,1 0 0,-1 0 0,1 0 0,1-1 0,-1 1 0,1 0 0,0 0 0,1 0 0,-1-1 0,1 1 0,1 0 0,-1-1 0,1 0 0,0 0 0,1 0 0,-1 0 0,1 0 0,0-1 0,1 1 0,-1-1 0,1 0 0,0-1 0,0 1 0,1-1 0,5 4 0,56 40 0,1-2 0,2-4 0,2-3 0,2-3 0,1-3 0,114 33 0,-43-26 0,2-5 0,287 28 0,33-58 0,-257-8 0,-124 3 0,98-2 0,-170 1 0,0-1 0,-1-1 0,1-1 0,-1 0 0,0 0 0,0-2 0,14-6 0,90-58 0,-21 11 0,-83 52 0,-1 0 0,0-1 0,22-19 0,-30 23 0,0-1 0,-1 0 0,0 1 0,0-2 0,0 1 0,-1 0 0,0-1 0,0 1 0,0-1 0,-1 0 0,1 0 0,1-9 0,1-20 0,-1 1 0,-1-1 0,-2 0 0,-2 1 0,-1-1 0,-1 0 0,-14-55 0,10 65 0,-1 1 0,-1 0 0,-1 1 0,-1 0 0,-1 1 0,-1 0 0,-22-29 0,22 33 0,-70-100-123,-6 4 0,-5 4 0,-4 4 0,-169-141 0,176 174 35,-3 4 1,-3 4-1,-3 5 0,-2 4 0,-2 4 0,-130-44 0,148 67-202,-2 3 0,0 4 0,-181-21 0,203 41-5511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0:48.0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1065 534 24575,'-37'-36'0,"-1"3"0,-2 0 0,-1 3 0,-2 1 0,0 2 0,-2 3 0,-1 1 0,-69-24 0,95 40 0,-1 0 0,1-1 0,0-2 0,1 0 0,0 0 0,-21-17 0,19 15 0,5 2 0,14 7 0,9 4 0,17 2 0,-19-3 0,-1 0 0,1 1 0,-1-1 0,1 1 0,-1 0 0,1 0 0,-1 1 0,8 3 0,-12-5 0,0 0 0,1 0 0,-1 0 0,0 1 0,0-1 0,0 0 0,0 0 0,1 1 0,-1-1 0,0 0 0,0 0 0,0 1 0,0-1 0,0 0 0,0 0 0,0 1 0,0-1 0,0 0 0,0 0 0,0 1 0,0-1 0,0 0 0,0 1 0,0-1 0,0 0 0,0 0 0,0 1 0,0-1 0,0 0 0,0 0 0,0 1 0,0-1 0,-1 0 0,1 0 0,0 1 0,0-1 0,0 0 0,0 0 0,-1 0 0,1 1 0,0-1 0,0 0 0,-1 0 0,1 0 0,0 0 0,0 0 0,-1 1 0,1-1 0,0 0 0,0 0 0,-1 0 0,1 0 0,-1 0 0,-17 8 0,-24 1 0,-1-2 0,0-1 0,0-3 0,-62-2 0,58-1 0,-81 2 0,104 3 0,24-4 0,0-1 0,0 0 0,0 0 0,0 1 0,0-1 0,0 0 0,0 1 0,0-1 0,0 0 0,0 0 0,0 1 0,0-1 0,0 0 0,0 1 0,0-1 0,1 0 0,-1 0 0,0 1 0,0-1 0,0 0 0,0 0 0,0 1 0,1-1 0,-1 0 0,0 0 0,0 0 0,0 0 0,1 1 0,-1-1 0,0 0 0,0 0 0,1 0 0,-1 0 0,0 0 0,0 1 0,1-1 0,-1 0 0,0 0 0,1 0 0,44 16 0,258 42 39,-58-13-242,411 103-753,431 87 1018,-1026-223 10,23 5 181,0-4 0,104 3 0,1253-20-26,-1349 3-227,-1-4 0,121-21 0,-68 3 0,225-6 0,151 28 0,-223 5 0,540-4 0,-809-2 0,-1-1 0,52-12 0,22-2 0,-15 11 0,113 8 0,83 22 0,-17-10 0,-102-9 0,-111 1 0,-1 1 0,0 3 0,-1 1 0,85 33 0,-102-30 0,-33-13 0,0-1 0,0 0 0,1 0 0,-1 0 0,0 0 0,0 0 0,1 1 0,-1-1 0,0 0 0,0 0 0,0 0 0,0 1 0,1-1 0,-1 0 0,0 0 0,0 0 0,0 1 0,0-1 0,0 0 0,0 0 0,0 1 0,1-1 0,-1 0 0,0 1 0,0-1 0,0 0 0,0 0 0,0 1 0,0-1 0,0 0 0,-1 0 0,1 1 0,0-1 0,0 0 0,0 0 0,0 1 0,0-1 0,0 0 0,0 0 0,0 1 0,-1-1 0,1 0 0,0 0 0,0 0 0,0 1 0,-1-1 0,1 0 0,0 0 0,0 0 0,0 0 0,-1 1 0,1-1 0,0 0 0,0 0 0,-1 0 0,1 0 0,0 0 0,0 0 0,-1 0 0,1 0 0,-10 3 0,0 0 0,0 0 0,0-2 0,0 1 0,-1-1 0,-16-1 0,7 1 0,-765 4 0,436-8 0,163 4 0,-192-4 0,310-2 0,0-2 0,0-4 0,-74-22 0,-193-74 0,36 9 0,-531-76 0,542 122 0,12-11 0,233 50 0,1-2 0,1-2 0,1-2 0,-50-31 0,55 29 0,-1 2 0,0 1 0,-2 1 0,-68-19 0,66 25 0,14 3 0,0 1 0,-1 1 0,-48-5 0,56 10 0,0 1 0,0 1 0,0 1 0,0 0 0,1 1 0,-1 1 0,-20 8 0,-8 2 0,0-1 0,-1-3 0,-94 9 0,-151-12 0,217-7 0,-886-4 0,942 6 0,-1 0 0,0 2 0,1 0 0,0 1 0,0 1 0,-26 12 0,23-9 0,-1 0 0,0-2 0,-50 9 0,43-14 0,0 0 0,1-2 0,-1-1 0,0-2 0,-52-10 0,24 1 0,-1 4 0,-1 2 0,-95 2 0,128 4-170,0-1-1,0-2 0,0-1 1,0-1-1,0-1 0,1-2 1,-41-16-1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0:53.7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7955 1034 24575,'-241'-2'0,"-271"5"0,260 13-35,2 11 0,-452 107 0,397-34-242,6 23 60,152-61 183,122-52 31,-99 38-20,109-43 45,-1 0 0,1-2 0,-1 0 0,0 0-1,-26 0 1,234-6 382,-60-2-280,1580 1-1406,-1103 5 1022,-591 0 278,0-1 0,0-1 1,0 0-1,0-2 0,0 0 0,-1-1 0,1 0 1,25-11-1,79-52 942,-34 17-542,-59 32-418,-1-2 0,0 0 0,-2-2 0,0-1 0,25-30 0,33-30 0,-46 53 0,71-44 0,-48 36 0,-38 20 0,0-1 0,-1 0 0,-1-2 0,-1-1 0,0 0 0,-2-1 0,-1-1 0,-1-1 0,-1 0 0,18-42 0,-30 61 0,4-11 0,1 1 0,0 0 0,1 0 0,1 1 0,1 0 0,21-23 0,-23 29 0,-1 0 0,0 0 0,0-1 0,-1 0 0,0-1 0,-1 1 0,8-19 0,-2 11 0,-12 18 0,0 0 0,0-1 0,1 1 0,-1 0 0,0 0 0,0 0 0,0 0 0,0 0 0,1 0 0,-1-1 0,0 1 0,0 0 0,0 0 0,0 0 0,1 0 0,-1 0 0,0 0 0,0 0 0,0 0 0,1 0 0,-1 0 0,0 0 0,0 0 0,1 0 0,-1 0 0,0 0 0,0 0 0,0 0 0,1 0 0,-1 0 0,0 0 0,0 0 0,0 0 0,0 1 0,1-1 0,-1 0 0,0 0 0,0 0 0,0 0 0,0 0 0,1 1 0,-1-1 0,0 2 0,1 0 0,-1 0 0,0 1 0,1-1 0,-1 0 0,0 0 0,-1 0 0,1 1 0,0-1 0,-1 0 0,1 0 0,-1 0 0,1 0 0,-1 0 0,-2 4 0,-8 15 0,-2-1 0,0 0 0,-1-1 0,-22 23 0,30-35 0,-27 30 0,-3-1 0,0-3 0,-3 0 0,0-3 0,-66 39 0,1-12 0,-130 52 0,208-98 0,0-2 0,-1 0 0,0-2 0,0-1 0,0-2 0,-1 0 0,1-2 0,-1-1 0,0-1 0,0-1 0,-49-10 0,-597-65 0,437 59 0,-306-9 0,512 26 0,-1-3 0,0 0 0,1-2 0,0-2 0,0-1 0,1-1 0,0-1 0,-40-20 0,-17-7 0,-2 5 0,-1 4 0,-1 3 0,-114-15 0,-490-52 0,-85-15 0,586 67 0,108 20 0,-150-16 0,30 17 0,-121-3 0,277 19 0,-77-13 0,-10-2 0,-46-4 0,-209-52 0,293 53 0,-404-111 0,133 37 0,277 80 0,0 3 0,-101 1 0,-64 16 0,99-1 0,146-3 0,0 0 0,-1 1 0,1 1 0,0-1 0,0 2 0,1 0 0,-1 1 0,1 0 0,0 1 0,0 0 0,1 1 0,-1 0 0,-13 12 0,16-11 0,1-1 0,0 1 0,0 1 0,1 0 0,0 0 0,0 0 0,1 1 0,1 0 0,0 0 0,0 0 0,0 1 0,2-1 0,-1 1 0,1 0 0,1 0 0,-2 15 0,3-7 0,0-1 0,1 1 0,1 0 0,1-1 0,6 26 0,-5-33 0,0 0 0,1 0 0,0-1 0,1 1 0,0-1 0,1 0 0,0-1 0,0 1 0,1-1 0,9 10 0,213 249 0,-215-249 0,266 291 0,-275-305-195,0-1 0,1 1 0,-1-1 0,1 0 0,0 0 0,8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0:56.4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1154 756 24575,'18'-2'0,"-1"0"0,0 0 0,1-2 0,-1 0 0,-1-1 0,26-11 0,-17 6 0,50-12 0,8 10 0,-49 8 0,0-2 0,48-14 0,-36 6 0,-31 10 0,-1 0 0,1 0 0,-1-2 0,0 1 0,-1-2 0,0 0 0,0 0 0,13-11 0,-25 17 0,0 0 0,0 0 0,0 0 0,0 0 0,0 0 0,0-1 0,0 1 0,0 0 0,0-1 0,-1 1 0,1-1 0,0 1 0,-1-1 0,1 1 0,-1-1 0,0 1 0,1-1 0,-1 1 0,0-1 0,0 0 0,0 1 0,0-1 0,0 1 0,-1-1 0,1 1 0,-1-4 0,-2-1 0,0 1 0,0-1 0,0 1 0,-1-1 0,-6-6 0,-4-8 0,-2-5 0,-2 0 0,-1 1 0,-1 1 0,0 1 0,-2 1 0,-1 0 0,-38-26 0,42 35 0,-1 1 0,0 0 0,-1 2 0,0 0 0,0 2 0,0 0 0,-1 1 0,0 1 0,-1 1 0,-40-2 0,38 4 0,0-1 0,1-1 0,-40-13 0,-14-3 0,-318-30 0,180 29 0,-153-33 0,362 53 0,-1 0 0,1 0 0,-1 1 0,1 0 0,-1 0 0,1 1 0,-11 2 0,15-2 0,1-1 0,-1 1 0,1 1 0,-1-1 0,1 0 0,0 0 0,0 1 0,-1-1 0,1 1 0,0 0 0,0 0 0,1 0 0,-1 0 0,0 0 0,1 0 0,-1 0 0,1 0 0,-1 1 0,1-1 0,0 1 0,0-1 0,0 1 0,0 3 0,0-1 0,0 0 0,0 0 0,1 0 0,-1 0 0,1 0 0,1-1 0,-1 1 0,1 0 0,-1 0 0,2 0 0,1 6 0,2 2 0,0 0 0,2 0 0,9 15 0,20 27 0,2-2 0,3-2 0,2-1 0,79 69 0,-23-34 0,150 97 0,-214-159 171,62 31 0,-86-49-342,1 0 0,-1 0 1,1-2-1,0 1 0,0-2 1,0 1-1,0-2 0,1 1 1,21-2-1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5T18:31:12.8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AD309-7975-7D48-BFDC-647ECC4DA54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806E1-88F6-FF4A-BD3F-0B98B4133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4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Age dependant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33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80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16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71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www.ent-sd.com</a:t>
            </a:r>
            <a:r>
              <a:rPr lang="en-US" dirty="0"/>
              <a:t>/about-</a:t>
            </a:r>
            <a:r>
              <a:rPr lang="en-US" dirty="0" err="1"/>
              <a:t>ent</a:t>
            </a:r>
            <a:r>
              <a:rPr lang="en-US" dirty="0"/>
              <a:t>-medical-office-</a:t>
            </a:r>
            <a:r>
              <a:rPr lang="en-US" dirty="0" err="1"/>
              <a:t>san</a:t>
            </a:r>
            <a:r>
              <a:rPr lang="en-US" dirty="0"/>
              <a:t>-</a:t>
            </a:r>
            <a:r>
              <a:rPr lang="en-US" dirty="0" err="1"/>
              <a:t>diego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4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Picture tonsillitis –purulent. 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imgres?imgurl</a:t>
            </a:r>
            <a:r>
              <a:rPr lang="en-US" dirty="0"/>
              <a:t>=https%3A%2F%2Fassets.nhs.uk%2Fnhsuk-cms%2Fimages%2FM2700195-Tonsillitis-SPL.width-320.jpg&amp;tbnid=8SIKwY-bVaMg2M&amp;vet=12ahUKEwjv9r-dxsj-AhURTUEAHfT-A6AQMygEegUIARDYAQ..i&amp;imgrefurl=https%3A%2F%2Fwww.nhs.uk%2Fconditions%2Ftonsillitis%2F&amp;docid=-Ce9ZzHsGUVs6M&amp;w=320&amp;h=213&amp;q=purulent%20tonsils&amp;client=</a:t>
            </a:r>
            <a:r>
              <a:rPr lang="en-US" dirty="0" err="1"/>
              <a:t>safari&amp;ved</a:t>
            </a:r>
            <a:r>
              <a:rPr lang="en-US" dirty="0"/>
              <a:t>=2ahUKEwjv9r-dxsj-AhURTUEAHfT-A6AQMygEegUIARDYAQ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Quinsy: https://</a:t>
            </a:r>
            <a:r>
              <a:rPr lang="en-US" dirty="0" err="1"/>
              <a:t>www.nidirect.gov.uk</a:t>
            </a:r>
            <a:r>
              <a:rPr lang="en-US" dirty="0"/>
              <a:t>/conditions/quinsy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word about GABHS / </a:t>
            </a:r>
            <a:r>
              <a:rPr lang="en-US" dirty="0" err="1"/>
              <a:t>iGAS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24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OM pain perf swab </a:t>
            </a:r>
            <a:r>
              <a:rPr lang="en-US" dirty="0" err="1"/>
              <a:t>tx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AOM: https://</a:t>
            </a:r>
            <a:r>
              <a:rPr lang="en-US" dirty="0" err="1"/>
              <a:t>www.hse.ie</a:t>
            </a:r>
            <a:r>
              <a:rPr lang="en-US" dirty="0"/>
              <a:t>/</a:t>
            </a:r>
            <a:r>
              <a:rPr lang="en-US" dirty="0" err="1"/>
              <a:t>eng</a:t>
            </a:r>
            <a:r>
              <a:rPr lang="en-US" dirty="0"/>
              <a:t>/services/list/2/</a:t>
            </a:r>
            <a:r>
              <a:rPr lang="en-US" dirty="0" err="1"/>
              <a:t>gp</a:t>
            </a:r>
            <a:r>
              <a:rPr lang="en-US" dirty="0"/>
              <a:t>/antibiotic-prescribing/conditions-and-treatments/upper-respiratory/otitis-media/</a:t>
            </a:r>
          </a:p>
          <a:p>
            <a:r>
              <a:rPr lang="en-US" dirty="0"/>
              <a:t>OME pic: http://</a:t>
            </a:r>
            <a:r>
              <a:rPr lang="en-US" dirty="0" err="1"/>
              <a:t>www.ensg.co.nz</a:t>
            </a:r>
            <a:r>
              <a:rPr lang="en-US" dirty="0"/>
              <a:t>/hearing-loss-and-ear-disease/acute-otitis-media/</a:t>
            </a:r>
          </a:p>
          <a:p>
            <a:r>
              <a:rPr lang="en-US" dirty="0"/>
              <a:t>Bulging TM: https://</a:t>
            </a:r>
            <a:r>
              <a:rPr lang="en-US" dirty="0" err="1"/>
              <a:t>www.danieltweedie.com</a:t>
            </a:r>
            <a:r>
              <a:rPr lang="en-US" dirty="0"/>
              <a:t>/middle-ear-infections-in-children-acute-otitis-media</a:t>
            </a:r>
          </a:p>
          <a:p>
            <a:r>
              <a:rPr lang="en-US" dirty="0"/>
              <a:t>Perforation: https://</a:t>
            </a:r>
            <a:r>
              <a:rPr lang="en-US" dirty="0" err="1"/>
              <a:t>www.rch.org.au</a:t>
            </a:r>
            <a:r>
              <a:rPr lang="en-US" dirty="0"/>
              <a:t>/</a:t>
            </a:r>
            <a:r>
              <a:rPr lang="en-US" dirty="0" err="1"/>
              <a:t>clinicalguide</a:t>
            </a:r>
            <a:r>
              <a:rPr lang="en-US" dirty="0"/>
              <a:t>/</a:t>
            </a:r>
            <a:r>
              <a:rPr lang="en-US" dirty="0" err="1"/>
              <a:t>guideline_index</a:t>
            </a:r>
            <a:r>
              <a:rPr lang="en-US" dirty="0"/>
              <a:t>/</a:t>
            </a:r>
            <a:r>
              <a:rPr lang="en-US" dirty="0" err="1"/>
              <a:t>Acute_otitis_media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Swabs: https://</a:t>
            </a:r>
            <a:r>
              <a:rPr lang="en-US" dirty="0" err="1"/>
              <a:t>www.ucsfbenioffchildrens.org</a:t>
            </a:r>
            <a:r>
              <a:rPr lang="en-US" dirty="0"/>
              <a:t>/medical-tests/ear-drainage-culture</a:t>
            </a:r>
          </a:p>
          <a:p>
            <a:endParaRPr lang="en-US" dirty="0"/>
          </a:p>
          <a:p>
            <a:r>
              <a:rPr lang="en-US" dirty="0"/>
              <a:t>OE: https://</a:t>
            </a:r>
            <a:r>
              <a:rPr lang="en-US" dirty="0" err="1"/>
              <a:t>www.pediatrics.wisc.edu</a:t>
            </a:r>
            <a:r>
              <a:rPr lang="en-US" dirty="0"/>
              <a:t>/education/acute-otitis-media/exercises/images/</a:t>
            </a:r>
          </a:p>
          <a:p>
            <a:r>
              <a:rPr lang="en-US" dirty="0"/>
              <a:t>Tx: https://</a:t>
            </a:r>
            <a:r>
              <a:rPr lang="en-US" dirty="0" err="1"/>
              <a:t>www.hse.ie</a:t>
            </a:r>
            <a:r>
              <a:rPr lang="en-US" dirty="0"/>
              <a:t>/</a:t>
            </a:r>
            <a:r>
              <a:rPr lang="en-US" dirty="0" err="1"/>
              <a:t>eng</a:t>
            </a:r>
            <a:r>
              <a:rPr lang="en-US" dirty="0"/>
              <a:t>/services/list/2/</a:t>
            </a:r>
            <a:r>
              <a:rPr lang="en-US" dirty="0" err="1"/>
              <a:t>gp</a:t>
            </a:r>
            <a:r>
              <a:rPr lang="en-US" dirty="0"/>
              <a:t>/antibiotic-prescribing/conditions-and-treatments/eye-and-ear/acute-otitis-</a:t>
            </a:r>
            <a:r>
              <a:rPr lang="en-US" dirty="0" err="1"/>
              <a:t>externa.html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72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File:Lungs_diagram_detailed.svg</a:t>
            </a:r>
            <a:endParaRPr lang="en-US" dirty="0"/>
          </a:p>
          <a:p>
            <a:endParaRPr lang="en-US" dirty="0"/>
          </a:p>
          <a:p>
            <a:r>
              <a:rPr lang="en-I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Patrick J. Lynch, medical illustrator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9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56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kids with asthma never get an asthmatic attack</a:t>
            </a:r>
          </a:p>
          <a:p>
            <a:r>
              <a:rPr lang="en-US" dirty="0"/>
              <a:t>? Triggers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45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=KQTEu1mpRY8 </a:t>
            </a:r>
          </a:p>
          <a:p>
            <a:endParaRPr lang="en-US" dirty="0"/>
          </a:p>
          <a:p>
            <a:r>
              <a:rPr lang="en-US" dirty="0"/>
              <a:t>Pneumonia: Page 876 Oxford handbook of General practice </a:t>
            </a:r>
          </a:p>
          <a:p>
            <a:r>
              <a:rPr lang="en-US" dirty="0"/>
              <a:t>Bronchiolitis: Page 877 Oxford handbook of General practice </a:t>
            </a:r>
          </a:p>
          <a:p>
            <a:endParaRPr lang="en-US" dirty="0"/>
          </a:p>
          <a:p>
            <a:r>
              <a:rPr lang="en-US" dirty="0"/>
              <a:t>Pneumonia picture: https://</a:t>
            </a:r>
            <a:r>
              <a:rPr lang="en-US" dirty="0" err="1"/>
              <a:t>radiopaedia.org</a:t>
            </a:r>
            <a:r>
              <a:rPr lang="en-US" dirty="0"/>
              <a:t>/cases/childhood-pneumonia-1</a:t>
            </a:r>
          </a:p>
          <a:p>
            <a:r>
              <a:rPr lang="en-US" dirty="0"/>
              <a:t>Bronchiolitis picture: https://</a:t>
            </a:r>
            <a:r>
              <a:rPr lang="en-US" dirty="0" err="1"/>
              <a:t>en.wikipedia.org</a:t>
            </a:r>
            <a:r>
              <a:rPr lang="en-US"/>
              <a:t>/wiki/Bronchiolitis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1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Your left – single item,  straight forward, acute. Comfortable with this. Recognise sick child.</a:t>
            </a:r>
          </a:p>
          <a:p>
            <a:endParaRPr lang="en-IE" dirty="0"/>
          </a:p>
          <a:p>
            <a:r>
              <a:rPr lang="en-IE" dirty="0"/>
              <a:t>Middle – Routine care, Nurse led.</a:t>
            </a:r>
          </a:p>
          <a:p>
            <a:endParaRPr lang="en-IE" dirty="0"/>
          </a:p>
          <a:p>
            <a:r>
              <a:rPr lang="en-IE" dirty="0"/>
              <a:t>Your right  - increasing complexity.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90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Croup: page 927 Oxford Handbook of General Practice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44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www.freepik.com</a:t>
            </a:r>
            <a:r>
              <a:rPr lang="en-US" dirty="0"/>
              <a:t>/free-vector/gastrointestinal-tract-anatomy-education_24093235.htm#query=gastrointestinal%20tract&amp;position=0&amp;from_view=</a:t>
            </a:r>
            <a:r>
              <a:rPr lang="en-US" dirty="0" err="1"/>
              <a:t>keyword&amp;track</a:t>
            </a:r>
            <a:r>
              <a:rPr lang="en-US" dirty="0"/>
              <a:t>=robertav1_2_sidr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79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8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39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www.babycentre.co.uk</a:t>
            </a:r>
            <a:r>
              <a:rPr lang="en-US" dirty="0"/>
              <a:t>/l1038755/childhood-rashes-skin-conditions-and-infections-photos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02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Cellulitis:</a:t>
            </a:r>
          </a:p>
          <a:p>
            <a:endParaRPr lang="en-US" dirty="0"/>
          </a:p>
          <a:p>
            <a:r>
              <a:rPr lang="en-US" dirty="0"/>
              <a:t>Picture: </a:t>
            </a:r>
            <a:r>
              <a:rPr lang="en-US" dirty="0" err="1"/>
              <a:t>gpintern.com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46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Cellulitis:</a:t>
            </a:r>
          </a:p>
          <a:p>
            <a:endParaRPr lang="en-US" dirty="0"/>
          </a:p>
          <a:p>
            <a:r>
              <a:rPr lang="en-US" dirty="0"/>
              <a:t>Picture: </a:t>
            </a:r>
            <a:r>
              <a:rPr lang="en-US" dirty="0" err="1"/>
              <a:t>gpintern.com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1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www.injuredcalltoday.com</a:t>
            </a:r>
            <a:r>
              <a:rPr lang="en-US" dirty="0"/>
              <a:t>/category/orthopedic-doctor-near-me/page/3/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14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4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Pulled Elbow: https://</a:t>
            </a:r>
            <a:r>
              <a:rPr lang="en-US" dirty="0" err="1"/>
              <a:t>www.rch.org.au</a:t>
            </a:r>
            <a:r>
              <a:rPr lang="en-US" dirty="0"/>
              <a:t>/</a:t>
            </a:r>
            <a:r>
              <a:rPr lang="en-US" dirty="0" err="1"/>
              <a:t>kidsinfo</a:t>
            </a:r>
            <a:r>
              <a:rPr lang="en-US" dirty="0"/>
              <a:t>/</a:t>
            </a:r>
            <a:r>
              <a:rPr lang="en-US" dirty="0" err="1"/>
              <a:t>fact_sheets</a:t>
            </a:r>
            <a:r>
              <a:rPr lang="en-US" dirty="0"/>
              <a:t>/</a:t>
            </a:r>
            <a:r>
              <a:rPr lang="en-US" dirty="0" err="1"/>
              <a:t>Pulled_elbow</a:t>
            </a:r>
            <a:r>
              <a:rPr lang="en-US" dirty="0"/>
              <a:t>/</a:t>
            </a:r>
          </a:p>
          <a:p>
            <a:endParaRPr lang="en-US" dirty="0"/>
          </a:p>
          <a:p>
            <a:r>
              <a:rPr lang="en-US" dirty="0"/>
              <a:t>Greenstick fracture: https://</a:t>
            </a:r>
            <a:r>
              <a:rPr lang="en-US" dirty="0" err="1"/>
              <a:t>www.mayoclinic.org</a:t>
            </a:r>
            <a:r>
              <a:rPr lang="en-US" dirty="0"/>
              <a:t>/diseases-conditions/greenstick-fractures/diagnosis-treatment/drc-20351965</a:t>
            </a:r>
          </a:p>
          <a:p>
            <a:endParaRPr lang="en-US" dirty="0"/>
          </a:p>
          <a:p>
            <a:r>
              <a:rPr lang="en-US" dirty="0"/>
              <a:t>Septic Arthritis: https://</a:t>
            </a:r>
            <a:r>
              <a:rPr lang="en-US" dirty="0" err="1"/>
              <a:t>orthopaedia.com</a:t>
            </a:r>
            <a:r>
              <a:rPr lang="en-US" dirty="0"/>
              <a:t>/page/Septic-Arthritis-2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8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Neonatal specific (feeding constipation) </a:t>
            </a:r>
          </a:p>
          <a:p>
            <a:r>
              <a:rPr lang="en-US" dirty="0"/>
              <a:t>Infants: Infectious phase (catarrhal child </a:t>
            </a:r>
          </a:p>
          <a:p>
            <a:r>
              <a:rPr lang="en-US" dirty="0"/>
              <a:t>&gt;5 </a:t>
            </a:r>
            <a:r>
              <a:rPr lang="en-US" dirty="0" err="1"/>
              <a:t>yo</a:t>
            </a:r>
            <a:r>
              <a:rPr lang="en-US" dirty="0"/>
              <a:t>: Trauma, </a:t>
            </a:r>
            <a:r>
              <a:rPr lang="en-US" dirty="0" err="1"/>
              <a:t>abdo</a:t>
            </a:r>
            <a:r>
              <a:rPr lang="en-US" dirty="0"/>
              <a:t> pain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11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Picture Burns: https://</a:t>
            </a:r>
            <a:r>
              <a:rPr lang="en-US" dirty="0" err="1"/>
              <a:t>www.rch.org.au</a:t>
            </a:r>
            <a:r>
              <a:rPr lang="en-US" dirty="0"/>
              <a:t>/</a:t>
            </a:r>
            <a:r>
              <a:rPr lang="en-US" dirty="0" err="1"/>
              <a:t>clinicalguide</a:t>
            </a:r>
            <a:r>
              <a:rPr lang="en-US" dirty="0"/>
              <a:t>/</a:t>
            </a:r>
            <a:r>
              <a:rPr lang="en-US" dirty="0" err="1"/>
              <a:t>guideline_index</a:t>
            </a:r>
            <a:r>
              <a:rPr lang="en-US" dirty="0"/>
              <a:t>/Burns/</a:t>
            </a:r>
          </a:p>
          <a:p>
            <a:endParaRPr lang="en-US" dirty="0"/>
          </a:p>
          <a:p>
            <a:r>
              <a:rPr lang="en-US" dirty="0"/>
              <a:t>Picture </a:t>
            </a:r>
            <a:r>
              <a:rPr lang="en-US" dirty="0" err="1"/>
              <a:t>steristrips</a:t>
            </a:r>
            <a:r>
              <a:rPr lang="en-US" dirty="0"/>
              <a:t>: https://</a:t>
            </a:r>
            <a:r>
              <a:rPr lang="en-US" dirty="0" err="1"/>
              <a:t>www.nexcare.com</a:t>
            </a:r>
            <a:r>
              <a:rPr lang="en-US" dirty="0"/>
              <a:t>/3M/</a:t>
            </a:r>
            <a:r>
              <a:rPr lang="en-US" dirty="0" err="1"/>
              <a:t>en_US</a:t>
            </a:r>
            <a:r>
              <a:rPr lang="en-US" dirty="0"/>
              <a:t>/</a:t>
            </a:r>
            <a:r>
              <a:rPr lang="en-US" dirty="0" err="1"/>
              <a:t>nexcare</a:t>
            </a:r>
            <a:r>
              <a:rPr lang="en-US" dirty="0"/>
              <a:t>/products/catalog/~/</a:t>
            </a:r>
            <a:r>
              <a:rPr lang="en-US" dirty="0" err="1"/>
              <a:t>Nexcare</a:t>
            </a:r>
            <a:r>
              <a:rPr lang="en-US" dirty="0"/>
              <a:t>-</a:t>
            </a:r>
            <a:r>
              <a:rPr lang="en-US" dirty="0" err="1"/>
              <a:t>Steri</a:t>
            </a:r>
            <a:r>
              <a:rPr lang="en-US" dirty="0"/>
              <a:t>-Strip-Wound-Closure/?N=4326+3294529207+3294631539&amp;rt=</a:t>
            </a:r>
            <a:r>
              <a:rPr lang="en-US" dirty="0" err="1"/>
              <a:t>rud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Concussion: https://www2.hse.ie/conditions/head-injury-concussion/</a:t>
            </a:r>
          </a:p>
          <a:p>
            <a:r>
              <a:rPr lang="en-US" dirty="0"/>
              <a:t>Concussion picture: https://</a:t>
            </a:r>
            <a:r>
              <a:rPr lang="en-US" dirty="0" err="1"/>
              <a:t>www.chop.edu</a:t>
            </a:r>
            <a:r>
              <a:rPr lang="en-US" dirty="0"/>
              <a:t>/conditions-diseases/concussion/health-resources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31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bring in whatever they took </a:t>
            </a:r>
          </a:p>
          <a:p>
            <a:r>
              <a:rPr lang="en-US" dirty="0"/>
              <a:t>Home advice, GP or ED for review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41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Picture: https://</a:t>
            </a:r>
            <a:r>
              <a:rPr lang="en-US" dirty="0" err="1"/>
              <a:t>www.pampers.co.uk</a:t>
            </a:r>
            <a:r>
              <a:rPr lang="en-US"/>
              <a:t>/newborn-baby/development/article/well-baby-visits-visiting-your-doctor-and-what-to-expect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21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www.hpsc.ie</a:t>
            </a:r>
            <a:r>
              <a:rPr lang="en-US" dirty="0"/>
              <a:t>/a-z/</a:t>
            </a:r>
            <a:r>
              <a:rPr lang="en-US" dirty="0" err="1"/>
              <a:t>lifestages</a:t>
            </a:r>
            <a:r>
              <a:rPr lang="en-US" dirty="0"/>
              <a:t>/childcare/</a:t>
            </a:r>
            <a:r>
              <a:rPr lang="en-US" dirty="0" err="1"/>
              <a:t>whenshouldmychildreturntoschoolchildcare</a:t>
            </a:r>
            <a:r>
              <a:rPr lang="en-US" dirty="0"/>
              <a:t>/School%20Return%20English.png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40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4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www.freepik.com</a:t>
            </a:r>
            <a:r>
              <a:rPr lang="en-US" dirty="0"/>
              <a:t>/premium-vector/human-life-cycle-flat-illustration-male-female-growing-up-aging-men-women-different-ages-from-child-old-person-teenager-adult-baby-generation-aging-process_7505084.htm?epik=dj0yJnU9ZHg2NE9NbThVRkxzblVzVnVlaFlWRzlCaHVpb3RVV0cmcD0wJm49VUFhN2Uxbm44aUw0M0RnZFJqT1dvdyZ0PUFBQUFBR1JRSVJ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32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Missing milestones</a:t>
            </a:r>
          </a:p>
          <a:p>
            <a:endParaRPr lang="en-US" dirty="0"/>
          </a:p>
          <a:p>
            <a:r>
              <a:rPr lang="en-US" dirty="0"/>
              <a:t>Obesity 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t&amp;rct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web&amp;cd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=8&amp;ved=2ahUKEwjjkLLPw8j-AhW8VaQEHXxtD0MQFnoECAoQAw&amp;url=https%3A%2F%2Fwww.ncbi.nlm.nih.gov%2Fbooks%2FNBK570626%2F%23%3A~%3Atext%3DObesity%2520is%2520defined%2520as%2520having%2Cequal%2520to%2520the%2520120th%2520percentile.&amp;usg=AOvVaw0cRV19Sr5LBktWOpDusv_x</a:t>
            </a:r>
          </a:p>
          <a:p>
            <a:endParaRPr lang="en-US" dirty="0"/>
          </a:p>
          <a:p>
            <a:r>
              <a:rPr lang="en-US" dirty="0"/>
              <a:t>Failure to thrive : https://</a:t>
            </a:r>
            <a:r>
              <a:rPr lang="en-US" dirty="0" err="1"/>
              <a:t>www.olchc.ie</a:t>
            </a:r>
            <a:r>
              <a:rPr lang="en-US" dirty="0"/>
              <a:t>/healthcare-professionals/clinical-guidelines/faltering-growth-infants-and-children-under-2-years.pdf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30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18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</a:t>
            </a:r>
            <a:r>
              <a:rPr lang="en-US" dirty="0" err="1"/>
              <a:t>www.freepik.com</a:t>
            </a:r>
            <a:r>
              <a:rPr lang="en-US" dirty="0"/>
              <a:t>/premium-vector/sad-cute-kid-boy-lay-bed-sick_7506480.htm#query=sick%20kid&amp;position=31&amp;from_view=</a:t>
            </a:r>
            <a:r>
              <a:rPr lang="en-US" dirty="0" err="1"/>
              <a:t>keyword&amp;track</a:t>
            </a:r>
            <a:r>
              <a:rPr lang="en-US" dirty="0"/>
              <a:t>=ais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4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51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806E1-88F6-FF4A-BD3F-0B98B4133F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32DF-B985-3BFE-51FF-3F19AB418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CDCEC-C0F7-D73C-8A30-A8D23D67B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7FFA-C59E-7825-B3FE-CC8EA793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1398E-7EB7-E9A1-0A58-B1465BF9C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4A5C-80BD-3432-1438-DD6211DB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8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1D4B-BFCC-B74E-8A19-6245E65C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01DC8-7751-8977-3DAD-A03E1F9D8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A514D-5D94-BC2F-2B73-303D7B48D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66A0-CC99-CD22-E543-6F388414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132E8-8C32-A868-459A-7350A41A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75C52-1EBA-D41F-8C0C-B1019A905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CA7B9-D15E-ACC2-D29A-C6F4B2ED4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D9E3D-445B-B54B-EE6E-A26591606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660AB-2FB7-6BA1-5590-12A52572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1C677-A69C-7778-B9AC-FF41662F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F2D5-496D-C4CE-0E84-062AE031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F3C3F-ECC3-738E-53EB-DF0D1016B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6E9F2-D85F-0F68-EF17-877D52B3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7F310-0B43-8F7B-BFE2-6D1D3892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7551-690B-06C8-D0A7-0CCAC5B8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9D30-73AF-0F74-3578-75A5C9AA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81152-14C1-21BC-7F94-8F696127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1DE37-77D6-4146-89D2-93F322410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C7D9A-C572-CC58-6C7B-DD6116A1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6C65E-BDC1-9BF1-8DEA-2268566A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3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AD88C-49EF-27C1-BDEB-4263D953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3CEC8-B802-A632-4461-9DFFAA01F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A484A-229C-310C-AFD6-1D36A7B62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9D3D2-66E5-1723-E9BB-5FB59425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A0591-309A-0596-6C87-76AAC661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6B51D-D9AA-436C-7272-A2310EFB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BE8E-E16E-EF06-1F70-65972E0E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CE556-F9C2-C4BB-3DD3-23EE7444B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922C-2408-675D-14A2-471CB5C02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96D7-56EC-68BF-486D-A848764BE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7D6F7-351D-1A3B-4B76-E1D7F7896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4085A1-9BB9-36CF-A8CA-92538579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079548-7CD0-D0D0-9BCD-188272AC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5B170-CB4F-8ACD-AE89-532AF966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9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20E1-77AE-BD11-232D-9865718C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6CEEE-6E75-9CEE-5D4A-BE65A68D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97518-4129-BE51-4FBE-E3F6D931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01902-3725-5A65-BE78-B3D68D33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0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E9169-72F3-7389-B19E-ECB25DA3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E54ED-9147-DEFC-3B9B-0D6C62D0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447F2-EE45-1A2B-9DAC-54C6E8EE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9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98D9-8177-6F96-DEE6-78B16A7E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8C80E-B028-BB91-D165-E81B16EB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E4937-3B42-5E2C-BB1F-C71A11DB2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7F170-1090-902F-17F0-7C2340341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63B9C-2F9B-D21E-9258-D94EF601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430E-F176-A3A4-AC54-854F107A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2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2C68-3980-AC8F-CD70-F90173E3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ECA8B-420E-43AA-4E0A-C7B4C58C1A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0EFBB-5661-8100-2973-B471680A0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8A295-F38F-8D8B-2172-5EB58BF0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655E6-A1E8-3E28-1430-6C041660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0BB4B-3478-2165-1FCC-05537893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B73E-F7D5-4F22-95B3-6F4CAF3B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54D64-B3C3-B3D3-E411-51235561C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5CA33-E295-B345-6B70-8887EAA8B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72725-AA29-9642-B3D0-2FA680119B6B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3FA6-C827-1387-1086-E10BCBE4A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9B332-EFD8-A0F3-2982-BD106A79E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57AB-03CB-774E-A631-F67A3940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5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9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60.png"/><Relationship Id="rId4" Type="http://schemas.openxmlformats.org/officeDocument/2006/relationships/customXml" Target="../ink/ink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60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4A4CB-EB74-73DF-BB36-4194F0A69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6100" dirty="0"/>
              <a:t>CONGRATULATIONS </a:t>
            </a:r>
            <a:br>
              <a:rPr lang="en-US" sz="6100" dirty="0"/>
            </a:br>
            <a:br>
              <a:rPr lang="en-US" sz="6100" dirty="0"/>
            </a:br>
            <a:r>
              <a:rPr lang="en-US" sz="6100" dirty="0"/>
              <a:t>Class of 2024.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A7567-A046-3E08-861D-1342D37E7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en-US" sz="1500"/>
          </a:p>
          <a:p>
            <a:r>
              <a:rPr lang="en-US" sz="1500"/>
              <a:t>Dr. Mike Thompson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33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BB96C-4103-D7A6-D6FA-E66E898E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Illness in children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5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ector sad cute kid boy lay in bed sick">
            <a:extLst>
              <a:ext uri="{FF2B5EF4-FFF2-40B4-BE49-F238E27FC236}">
                <a16:creationId xmlns:a16="http://schemas.microsoft.com/office/drawing/2014/main" id="{98738123-31B8-39F3-2B91-55EAC169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0080" y="2158788"/>
            <a:ext cx="6251839" cy="407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22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D873-2A71-7457-649E-8A17C0F9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sick child?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15CE9-EB8C-653B-1E5A-8920157B4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725612"/>
            <a:ext cx="5410201" cy="4960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Questions to ask: </a:t>
            </a:r>
          </a:p>
          <a:p>
            <a:r>
              <a:rPr lang="en-US" sz="1800" dirty="0"/>
              <a:t>Any temperature &gt;38ºC? </a:t>
            </a:r>
          </a:p>
          <a:p>
            <a:r>
              <a:rPr lang="en-US" sz="1800" dirty="0"/>
              <a:t>Are they having more than 50% of wet nappies?</a:t>
            </a:r>
          </a:p>
          <a:p>
            <a:r>
              <a:rPr lang="en-US" sz="1800" dirty="0"/>
              <a:t>Any vomiting? Photophobia?</a:t>
            </a:r>
          </a:p>
          <a:p>
            <a:r>
              <a:rPr lang="en-US" sz="1800" dirty="0"/>
              <a:t>What have they tried so far? </a:t>
            </a:r>
          </a:p>
          <a:p>
            <a:r>
              <a:rPr lang="en-US" sz="1800" dirty="0"/>
              <a:t>Any recent vaccinations / contacts w illness.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During the appointment: </a:t>
            </a:r>
          </a:p>
          <a:p>
            <a:pPr marL="0" indent="0">
              <a:buNone/>
            </a:pPr>
            <a:r>
              <a:rPr lang="en-US" sz="1800" b="1" dirty="0"/>
              <a:t>A</a:t>
            </a:r>
            <a:r>
              <a:rPr lang="en-US" sz="1800" dirty="0"/>
              <a:t>: Airway</a:t>
            </a:r>
          </a:p>
          <a:p>
            <a:pPr marL="0" indent="0">
              <a:buNone/>
            </a:pPr>
            <a:r>
              <a:rPr lang="en-US" sz="1800" b="1" dirty="0"/>
              <a:t>B</a:t>
            </a:r>
            <a:r>
              <a:rPr lang="en-US" sz="1800" dirty="0"/>
              <a:t>: Breathing (RR, O2 saturations) </a:t>
            </a:r>
          </a:p>
          <a:p>
            <a:pPr marL="0" indent="0">
              <a:buNone/>
            </a:pPr>
            <a:r>
              <a:rPr lang="en-US" sz="1800" b="1" dirty="0"/>
              <a:t>C</a:t>
            </a:r>
            <a:r>
              <a:rPr lang="en-US" sz="1800" dirty="0"/>
              <a:t>: Circulation (HR, Capillary refill) </a:t>
            </a:r>
          </a:p>
          <a:p>
            <a:pPr marL="0" indent="0">
              <a:buNone/>
            </a:pPr>
            <a:r>
              <a:rPr lang="en-US" sz="1800" b="1" dirty="0"/>
              <a:t>D</a:t>
            </a:r>
            <a:r>
              <a:rPr lang="en-US" sz="1800" dirty="0"/>
              <a:t>: Disability (Glucose, AVPU)</a:t>
            </a:r>
          </a:p>
          <a:p>
            <a:pPr marL="0" indent="0">
              <a:buNone/>
            </a:pPr>
            <a:r>
              <a:rPr lang="en-US" sz="1800" b="1" dirty="0"/>
              <a:t>E</a:t>
            </a:r>
            <a:r>
              <a:rPr lang="en-US" sz="1800" dirty="0"/>
              <a:t>: Exposure (Temperature, Rash, …)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48A8BC-151C-0274-E6D5-A8EDEDA4A8BA}"/>
              </a:ext>
            </a:extLst>
          </p:cNvPr>
          <p:cNvSpPr txBox="1">
            <a:spLocks/>
          </p:cNvSpPr>
          <p:nvPr/>
        </p:nvSpPr>
        <p:spPr>
          <a:xfrm>
            <a:off x="6667502" y="1725611"/>
            <a:ext cx="4514848" cy="476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/>
              <a:t>Management: Safety first! </a:t>
            </a:r>
          </a:p>
          <a:p>
            <a:r>
              <a:rPr lang="en-US" sz="1800" u="sng" dirty="0"/>
              <a:t>Always</a:t>
            </a:r>
            <a:r>
              <a:rPr lang="en-US" sz="1800" dirty="0"/>
              <a:t> review by senior colleague </a:t>
            </a:r>
          </a:p>
          <a:p>
            <a:r>
              <a:rPr lang="en-US" sz="1800" dirty="0"/>
              <a:t>Treatment</a:t>
            </a:r>
          </a:p>
          <a:p>
            <a:r>
              <a:rPr lang="en-US" sz="1800" dirty="0"/>
              <a:t>Review</a:t>
            </a:r>
          </a:p>
          <a:p>
            <a:r>
              <a:rPr lang="en-US" sz="1800" dirty="0"/>
              <a:t>Refer </a:t>
            </a:r>
          </a:p>
          <a:p>
            <a:endParaRPr lang="en-US" sz="1800" dirty="0"/>
          </a:p>
        </p:txBody>
      </p:sp>
      <p:pic>
        <p:nvPicPr>
          <p:cNvPr id="1026" name="Picture 2" descr="What is an Emergency? Using the ER for Emergencies vs. Non Emergencies |  Signature Nurse Inc">
            <a:extLst>
              <a:ext uri="{FF2B5EF4-FFF2-40B4-BE49-F238E27FC236}">
                <a16:creationId xmlns:a16="http://schemas.microsoft.com/office/drawing/2014/main" id="{D99F00B3-39BC-6561-B05E-26864A70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432300"/>
            <a:ext cx="4508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1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d flag icon. concept of pointer, tag and important sign vector triangle  silk on stick | Download on Freepik">
            <a:extLst>
              <a:ext uri="{FF2B5EF4-FFF2-40B4-BE49-F238E27FC236}">
                <a16:creationId xmlns:a16="http://schemas.microsoft.com/office/drawing/2014/main" id="{DA5A0602-2748-9498-7B3B-F903B890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5" y="1135854"/>
            <a:ext cx="836613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95D72-64FE-EF57-50D7-435C4A9A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sick child?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1F46-D50E-BCDE-6610-FDE630AB2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14" y="1554161"/>
            <a:ext cx="5942274" cy="49387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/>
              <a:t>NICE guideline – </a:t>
            </a:r>
            <a:r>
              <a:rPr lang="en-US" sz="7200" b="1" dirty="0">
                <a:solidFill>
                  <a:srgbClr val="FF0000"/>
                </a:solidFill>
              </a:rPr>
              <a:t>High risk symptoms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7200" dirty="0"/>
              <a:t>All children:  </a:t>
            </a:r>
          </a:p>
          <a:p>
            <a:r>
              <a:rPr lang="en-US" sz="7200" dirty="0"/>
              <a:t>Color: Pale, Cyanosis, Mottling</a:t>
            </a:r>
          </a:p>
          <a:p>
            <a:r>
              <a:rPr lang="en-US" sz="7200" dirty="0"/>
              <a:t>Lethargy, Not rousable </a:t>
            </a:r>
          </a:p>
          <a:p>
            <a:r>
              <a:rPr lang="en-US" sz="7200" dirty="0"/>
              <a:t>Respiratory: Grunting, Elevated RR, Accessory muscle use </a:t>
            </a:r>
          </a:p>
          <a:p>
            <a:r>
              <a:rPr lang="en-US" sz="7200" dirty="0"/>
              <a:t>Fever of unknown origin </a:t>
            </a:r>
          </a:p>
          <a:p>
            <a:r>
              <a:rPr lang="en-US" sz="7200" dirty="0"/>
              <a:t>Non blanching rash </a:t>
            </a:r>
          </a:p>
          <a:p>
            <a:r>
              <a:rPr lang="en-US" sz="7200" dirty="0"/>
              <a:t>Neck stiffness </a:t>
            </a:r>
          </a:p>
          <a:p>
            <a:r>
              <a:rPr lang="en-US" sz="7200" dirty="0"/>
              <a:t>Status epilepticus 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dirty="0"/>
              <a:t>Infants: </a:t>
            </a:r>
          </a:p>
          <a:p>
            <a:r>
              <a:rPr lang="en-US" sz="7200" dirty="0"/>
              <a:t>Pyrexia&gt;38ºC and under 3 months old </a:t>
            </a:r>
          </a:p>
          <a:p>
            <a:r>
              <a:rPr lang="en-US" sz="7200" dirty="0"/>
              <a:t>Bulging of fontanelles </a:t>
            </a:r>
          </a:p>
          <a:p>
            <a:r>
              <a:rPr lang="en-US" sz="7200" dirty="0"/>
              <a:t>Weak or High-pitch continuous cry</a:t>
            </a:r>
          </a:p>
          <a:p>
            <a:r>
              <a:rPr lang="en-US" sz="7200" dirty="0"/>
              <a:t>Decreased wet nappies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E2CF4-A1E6-06EE-3A4A-35C61EDFE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57" y="472437"/>
            <a:ext cx="4278443" cy="61427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8E5BA9-36A3-C822-595B-2E0850FCF551}"/>
              </a:ext>
            </a:extLst>
          </p:cNvPr>
          <p:cNvSpPr/>
          <p:nvPr/>
        </p:nvSpPr>
        <p:spPr>
          <a:xfrm>
            <a:off x="7363326" y="472437"/>
            <a:ext cx="625642" cy="37976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6430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number, menu&#10;&#10;Description automatically generated">
            <a:extLst>
              <a:ext uri="{FF2B5EF4-FFF2-40B4-BE49-F238E27FC236}">
                <a16:creationId xmlns:a16="http://schemas.microsoft.com/office/drawing/2014/main" id="{CAEAE7FF-BEAF-42AE-4E24-D9C1A405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2317" y="485162"/>
            <a:ext cx="8067366" cy="6159382"/>
          </a:xfrm>
        </p:spPr>
      </p:pic>
    </p:spTree>
    <p:extLst>
      <p:ext uri="{BB962C8B-B14F-4D97-AF65-F5344CB8AC3E}">
        <p14:creationId xmlns:p14="http://schemas.microsoft.com/office/powerpoint/2010/main" val="88174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514AA4B4-5C2F-8109-C674-A97AF092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40643"/>
            <a:ext cx="4763729" cy="642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8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EB7565-32DA-D27B-79AE-BDE839BC8EFA}"/>
              </a:ext>
            </a:extLst>
          </p:cNvPr>
          <p:cNvSpPr txBox="1"/>
          <p:nvPr/>
        </p:nvSpPr>
        <p:spPr>
          <a:xfrm>
            <a:off x="1799304" y="2580967"/>
            <a:ext cx="1020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dirty="0"/>
              <a:t>Common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2867179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E5686-326F-ACCA-633F-DA6C9A49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 presentations</a:t>
            </a:r>
          </a:p>
        </p:txBody>
      </p:sp>
      <p:pic>
        <p:nvPicPr>
          <p:cNvPr id="9218" name="Picture 2" descr="About Otolaryngology Office San Diego | ENT Center Chula Vista">
            <a:extLst>
              <a:ext uri="{FF2B5EF4-FFF2-40B4-BE49-F238E27FC236}">
                <a16:creationId xmlns:a16="http://schemas.microsoft.com/office/drawing/2014/main" id="{23939065-7FD9-B4A4-E798-5C96E4CE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271264"/>
            <a:ext cx="4087368" cy="39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9DEA-4D3B-F4C5-6055-F224CC42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Tonsillitis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431A-ED60-1AE2-F042-0376576BF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7" y="1695451"/>
            <a:ext cx="616267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Tonsillitis – Use </a:t>
            </a:r>
            <a:r>
              <a:rPr lang="en-US" sz="1900" u="sng" dirty="0" err="1"/>
              <a:t>Centor</a:t>
            </a:r>
            <a:r>
              <a:rPr lang="en-US" sz="1900" u="sng" dirty="0"/>
              <a:t> Score </a:t>
            </a:r>
            <a:r>
              <a:rPr lang="en-US" sz="1900" dirty="0"/>
              <a:t>to determine treatment, if &gt; 2 years old </a:t>
            </a:r>
          </a:p>
          <a:p>
            <a:pPr lvl="1"/>
            <a:r>
              <a:rPr lang="en-US" sz="1900" dirty="0"/>
              <a:t>If score &gt;3: </a:t>
            </a:r>
            <a:r>
              <a:rPr lang="en-US" sz="1900" b="1" dirty="0"/>
              <a:t>Oral Antibiotics </a:t>
            </a:r>
            <a:r>
              <a:rPr lang="en-US" sz="1900" dirty="0"/>
              <a:t>(</a:t>
            </a:r>
            <a:r>
              <a:rPr lang="en-US" sz="1900" dirty="0" err="1"/>
              <a:t>eg.</a:t>
            </a:r>
            <a:r>
              <a:rPr lang="en-US" sz="1900" dirty="0"/>
              <a:t> Amoxicillin; if recurrent check what worked last time) </a:t>
            </a:r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sz="1900" dirty="0"/>
              <a:t>Refer to ENT for </a:t>
            </a:r>
            <a:r>
              <a:rPr lang="en-US" sz="1900" b="1" dirty="0"/>
              <a:t>Tonsillectomy</a:t>
            </a:r>
            <a:r>
              <a:rPr lang="en-US" sz="1900" dirty="0"/>
              <a:t> if </a:t>
            </a:r>
          </a:p>
          <a:p>
            <a:pPr lvl="1"/>
            <a:r>
              <a:rPr lang="en-US" sz="1900" dirty="0"/>
              <a:t>&gt; 3 in 3 years or &gt; 5 in 2 years or &gt;7 in 1 year</a:t>
            </a:r>
          </a:p>
          <a:p>
            <a:pPr lvl="1"/>
            <a:r>
              <a:rPr lang="en-US" sz="1900" b="1" dirty="0"/>
              <a:t>Quinsy</a:t>
            </a:r>
            <a:r>
              <a:rPr lang="en-US" sz="1900" dirty="0"/>
              <a:t>: Unilateral sore throat, Pain on swallowing, Difficulty opening mouth and speaking, Earache, …</a:t>
            </a:r>
          </a:p>
          <a:p>
            <a:pPr lvl="1"/>
            <a:r>
              <a:rPr lang="en-US" sz="1900" dirty="0"/>
              <a:t>Sleep apnea 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dirty="0"/>
              <a:t>Rule out </a:t>
            </a:r>
            <a:r>
              <a:rPr lang="en-US" sz="1900" b="1" dirty="0"/>
              <a:t>Glandular fever</a:t>
            </a:r>
            <a:r>
              <a:rPr lang="en-US" sz="1900" dirty="0"/>
              <a:t>, in older children</a:t>
            </a:r>
          </a:p>
          <a:p>
            <a:pPr lvl="1"/>
            <a:r>
              <a:rPr lang="en-US" sz="1800" dirty="0"/>
              <a:t>Social history is important</a:t>
            </a:r>
          </a:p>
          <a:p>
            <a:pPr lvl="1"/>
            <a:r>
              <a:rPr lang="en-US" sz="1800" dirty="0"/>
              <a:t>Palpate for any splenomegaly</a:t>
            </a:r>
          </a:p>
          <a:p>
            <a:pPr lvl="1"/>
            <a:endParaRPr lang="en-US" sz="1500" dirty="0"/>
          </a:p>
          <a:p>
            <a:pPr marL="0" indent="0">
              <a:buNone/>
            </a:pPr>
            <a:r>
              <a:rPr lang="en-US" sz="1800" dirty="0"/>
              <a:t>? Value of a tonsillar swab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entor Criteria — Taming the SRU">
            <a:extLst>
              <a:ext uri="{FF2B5EF4-FFF2-40B4-BE49-F238E27FC236}">
                <a16:creationId xmlns:a16="http://schemas.microsoft.com/office/drawing/2014/main" id="{D73107C4-79C7-8104-4D14-914101C9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97" y="105927"/>
            <a:ext cx="4007602" cy="271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onsillitis - NHS">
            <a:extLst>
              <a:ext uri="{FF2B5EF4-FFF2-40B4-BE49-F238E27FC236}">
                <a16:creationId xmlns:a16="http://schemas.microsoft.com/office/drawing/2014/main" id="{667200CF-95EA-4C9A-FDCB-AE7DE36B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1" y="3000374"/>
            <a:ext cx="5648391" cy="37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6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Culture, Ear, External | Diagnostic Laboratory of Oklahoma">
            <a:extLst>
              <a:ext uri="{FF2B5EF4-FFF2-40B4-BE49-F238E27FC236}">
                <a16:creationId xmlns:a16="http://schemas.microsoft.com/office/drawing/2014/main" id="{4AA9C4CF-7195-0133-12C6-9AC216461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8" b="18202"/>
          <a:stretch/>
        </p:blipFill>
        <p:spPr bwMode="auto">
          <a:xfrm>
            <a:off x="9997408" y="4458188"/>
            <a:ext cx="1714988" cy="18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inical Practice Guidelines : Acute otitis media">
            <a:extLst>
              <a:ext uri="{FF2B5EF4-FFF2-40B4-BE49-F238E27FC236}">
                <a16:creationId xmlns:a16="http://schemas.microsoft.com/office/drawing/2014/main" id="{88D45E72-6DC3-4D72-62A6-668D5B750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r="1" b="5937"/>
          <a:stretch/>
        </p:blipFill>
        <p:spPr bwMode="auto">
          <a:xfrm>
            <a:off x="4264015" y="4866221"/>
            <a:ext cx="1980050" cy="1819195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cute Otitis Media | Ear Nurse Specialist Group NZ">
            <a:extLst>
              <a:ext uri="{FF2B5EF4-FFF2-40B4-BE49-F238E27FC236}">
                <a16:creationId xmlns:a16="http://schemas.microsoft.com/office/drawing/2014/main" id="{D49C67A9-1845-95BB-569A-78B870F82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8" y="4866222"/>
            <a:ext cx="1952627" cy="19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0E301-4B82-2838-2E4F-A8F6C619B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583"/>
            <a:ext cx="10515600" cy="1325563"/>
          </a:xfrm>
        </p:spPr>
        <p:txBody>
          <a:bodyPr/>
          <a:lstStyle/>
          <a:p>
            <a:r>
              <a:rPr lang="en-US" dirty="0"/>
              <a:t>The 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32AE4-BB24-4B89-02C5-6426BA4B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35" y="1253331"/>
            <a:ext cx="490537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u="sng" dirty="0"/>
              <a:t>Acute Otitis Media </a:t>
            </a:r>
          </a:p>
          <a:p>
            <a:r>
              <a:rPr lang="en-US" sz="1800" dirty="0"/>
              <a:t>Viral (often self-resolving) or Bacterial. Can be associated with tonsillitis </a:t>
            </a:r>
          </a:p>
          <a:p>
            <a:r>
              <a:rPr lang="en-US" sz="1800" dirty="0"/>
              <a:t>O/E: Fluid level or bubbles behind tympanic membrane </a:t>
            </a:r>
          </a:p>
          <a:p>
            <a:r>
              <a:rPr lang="en-US" sz="1800" dirty="0"/>
              <a:t>Tx: Analgesia (Calpol + Nurofen) </a:t>
            </a:r>
          </a:p>
          <a:p>
            <a:pPr lvl="1"/>
            <a:r>
              <a:rPr lang="en-US" sz="1800" dirty="0"/>
              <a:t>Antibiotics: If 2 ears affected, sign of systemic infection (</a:t>
            </a:r>
            <a:r>
              <a:rPr lang="en-US" sz="1800" dirty="0" err="1"/>
              <a:t>eg.</a:t>
            </a:r>
            <a:r>
              <a:rPr lang="en-US" sz="1800" dirty="0"/>
              <a:t> Pyrexia) or if &lt; 2 years old</a:t>
            </a:r>
          </a:p>
          <a:p>
            <a:pPr lvl="1"/>
            <a:r>
              <a:rPr lang="en-US" sz="1800" dirty="0"/>
              <a:t>Can prescribe rescue antibiotics if no relief after 3 days</a:t>
            </a:r>
          </a:p>
        </p:txBody>
      </p:sp>
      <p:pic>
        <p:nvPicPr>
          <p:cNvPr id="5" name="Picture 2" descr="Middle ear infections in children (acute otitis media) — Mr Daniel Tweedie  - Consultant Paediatric ENT Surgeon, London">
            <a:extLst>
              <a:ext uri="{FF2B5EF4-FFF2-40B4-BE49-F238E27FC236}">
                <a16:creationId xmlns:a16="http://schemas.microsoft.com/office/drawing/2014/main" id="{7E5CB0BE-35D6-C547-0A4B-204F3C7E6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1" b="2"/>
          <a:stretch/>
        </p:blipFill>
        <p:spPr bwMode="auto">
          <a:xfrm>
            <a:off x="2194592" y="4866223"/>
            <a:ext cx="1952626" cy="1952626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B3426-071C-06EC-50AF-E5403E0A54EE}"/>
              </a:ext>
            </a:extLst>
          </p:cNvPr>
          <p:cNvSpPr txBox="1"/>
          <p:nvPr/>
        </p:nvSpPr>
        <p:spPr>
          <a:xfrm>
            <a:off x="7007875" y="1253331"/>
            <a:ext cx="39458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Complication of AOM</a:t>
            </a:r>
            <a:r>
              <a:rPr lang="en-US" sz="22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Perforation of TM</a:t>
            </a:r>
            <a:r>
              <a:rPr lang="en-US" dirty="0"/>
              <a:t>: Often associated with relief ± otorrhea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frequent infections at young age, may have isolated  </a:t>
            </a:r>
            <a:r>
              <a:rPr lang="en-US" b="1" dirty="0"/>
              <a:t>speech</a:t>
            </a:r>
            <a:r>
              <a:rPr lang="en-US" dirty="0"/>
              <a:t> delay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 to ENT or ED if: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Indication of Mastoiditis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Speech delay - grommets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392C7-E037-D1C1-00DD-B44FF6C33EC1}"/>
              </a:ext>
            </a:extLst>
          </p:cNvPr>
          <p:cNvSpPr txBox="1"/>
          <p:nvPr/>
        </p:nvSpPr>
        <p:spPr>
          <a:xfrm>
            <a:off x="7007875" y="4050558"/>
            <a:ext cx="36220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When to Swab?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AOM not improving with treatment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Otitis externa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TM perforation with </a:t>
            </a:r>
            <a:r>
              <a:rPr lang="en-US" dirty="0" err="1"/>
              <a:t>otorrhoea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042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0F4F4-0D94-676C-DC5A-E9F237E8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Respiratory presentations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11648EF-6489-BA18-B3DB-CC16CBF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654017"/>
            <a:ext cx="4087368" cy="52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4A4CB-EB74-73DF-BB36-4194F0A69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6100" dirty="0"/>
              <a:t>Common </a:t>
            </a:r>
            <a:r>
              <a:rPr lang="en-US" sz="6100" dirty="0" err="1"/>
              <a:t>paediatric</a:t>
            </a:r>
            <a:r>
              <a:rPr lang="en-US" sz="6100" dirty="0"/>
              <a:t> presentations in General Practice.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A7567-A046-3E08-861D-1342D37E7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en-US" sz="1500"/>
          </a:p>
          <a:p>
            <a:r>
              <a:rPr lang="en-US" sz="1500"/>
              <a:t>Dr. Mike Thompson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393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d flag icon. concept of pointer, tag and important sign vector triangle  silk on stick | Download on Freepik">
            <a:extLst>
              <a:ext uri="{FF2B5EF4-FFF2-40B4-BE49-F238E27FC236}">
                <a16:creationId xmlns:a16="http://schemas.microsoft.com/office/drawing/2014/main" id="{9A16D481-F1FC-6031-4015-B9B6A421F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93" y="3621274"/>
            <a:ext cx="836613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0DECD-D550-1F01-FBEC-D884C46E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illness in a child </a:t>
            </a:r>
          </a:p>
        </p:txBody>
      </p:sp>
      <p:pic>
        <p:nvPicPr>
          <p:cNvPr id="7" name="f326676a-83d7-477c-a6f7-65d253f2a111.mp4">
            <a:hlinkClick r:id="" action="ppaction://media"/>
            <a:extLst>
              <a:ext uri="{FF2B5EF4-FFF2-40B4-BE49-F238E27FC236}">
                <a16:creationId xmlns:a16="http://schemas.microsoft.com/office/drawing/2014/main" id="{5ECA13AE-19EA-C0BD-B149-9A2B9334CB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760" b="11482"/>
          <a:stretch/>
        </p:blipFill>
        <p:spPr>
          <a:xfrm>
            <a:off x="8111066" y="271682"/>
            <a:ext cx="3599393" cy="6314636"/>
          </a:xfr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D8C9A35-8078-E1CC-BF67-71833F8D0D51}"/>
              </a:ext>
            </a:extLst>
          </p:cNvPr>
          <p:cNvSpPr txBox="1">
            <a:spLocks/>
          </p:cNvSpPr>
          <p:nvPr/>
        </p:nvSpPr>
        <p:spPr>
          <a:xfrm>
            <a:off x="1574800" y="1686463"/>
            <a:ext cx="5799667" cy="486492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During every consult</a:t>
            </a:r>
            <a:r>
              <a:rPr lang="en-US" sz="2200" dirty="0"/>
              <a:t>: </a:t>
            </a:r>
          </a:p>
          <a:p>
            <a:pPr marL="285750" indent="-285750"/>
            <a:r>
              <a:rPr lang="en-US" sz="2000" dirty="0"/>
              <a:t>Check O2 saturation </a:t>
            </a:r>
          </a:p>
          <a:p>
            <a:pPr marL="285750" indent="-285750"/>
            <a:r>
              <a:rPr lang="en-US" sz="2000" dirty="0"/>
              <a:t>Temperature</a:t>
            </a:r>
          </a:p>
          <a:p>
            <a:pPr marL="285750" indent="-285750"/>
            <a:r>
              <a:rPr lang="en-US" sz="2000" dirty="0"/>
              <a:t>Listen to lung fields </a:t>
            </a:r>
          </a:p>
          <a:p>
            <a:pPr marL="285750" indent="-285750"/>
            <a:endParaRPr lang="en-US" dirty="0"/>
          </a:p>
          <a:p>
            <a:pPr marL="0" indent="0">
              <a:buNone/>
            </a:pPr>
            <a:r>
              <a:rPr lang="en-US" sz="2200" b="1" dirty="0"/>
              <a:t>Red flags</a:t>
            </a:r>
            <a:r>
              <a:rPr lang="en-US" dirty="0"/>
              <a:t>: </a:t>
            </a:r>
          </a:p>
          <a:p>
            <a:r>
              <a:rPr lang="en-US" sz="2000" dirty="0"/>
              <a:t>O2 </a:t>
            </a:r>
            <a:r>
              <a:rPr lang="en-US" sz="2000" dirty="0" err="1"/>
              <a:t>sats</a:t>
            </a:r>
            <a:r>
              <a:rPr lang="en-US" sz="2000" dirty="0"/>
              <a:t> &lt;92%</a:t>
            </a:r>
          </a:p>
          <a:p>
            <a:r>
              <a:rPr lang="en-US" sz="2000" dirty="0"/>
              <a:t>Pyrexia </a:t>
            </a:r>
          </a:p>
          <a:p>
            <a:r>
              <a:rPr lang="en-US" sz="2000" dirty="0"/>
              <a:t>Excessive work of breathing </a:t>
            </a:r>
          </a:p>
          <a:p>
            <a:r>
              <a:rPr lang="en-US" sz="2000" dirty="0"/>
              <a:t>Cyanosis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948F8-DD15-C9B5-0579-2405E063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44F34-D883-EC03-9649-08E66191F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4267" y="4453467"/>
            <a:ext cx="5075081" cy="22081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step: SABA</a:t>
            </a:r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step: ICS (control) + SABA (rescue)</a:t>
            </a:r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step: ICS + LABA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step: ICS + LABA + Leukotriene antagonist – Might refer to specialist consultant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acute exacerbation: Short course of Oral steroids can be used 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 descr="Treating asthma - HSE.ie">
            <a:extLst>
              <a:ext uri="{FF2B5EF4-FFF2-40B4-BE49-F238E27FC236}">
                <a16:creationId xmlns:a16="http://schemas.microsoft.com/office/drawing/2014/main" id="{909F6995-0C5F-1CA1-0214-60F68693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12" y="383166"/>
            <a:ext cx="2511226" cy="169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parison between traditional and nontraditional add-on devices used with  pressurised metered-dose inhalers | European Respiratory Society">
            <a:extLst>
              <a:ext uri="{FF2B5EF4-FFF2-40B4-BE49-F238E27FC236}">
                <a16:creationId xmlns:a16="http://schemas.microsoft.com/office/drawing/2014/main" id="{7A1BB944-992B-FC7F-18C2-809ED98FB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t="53677" r="22125"/>
          <a:stretch/>
        </p:blipFill>
        <p:spPr bwMode="auto">
          <a:xfrm>
            <a:off x="8040612" y="2308453"/>
            <a:ext cx="2683965" cy="174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9B9D9-D44E-4141-4219-7A374670DC30}"/>
              </a:ext>
            </a:extLst>
          </p:cNvPr>
          <p:cNvSpPr txBox="1"/>
          <p:nvPr/>
        </p:nvSpPr>
        <p:spPr>
          <a:xfrm>
            <a:off x="837368" y="1631328"/>
            <a:ext cx="568196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Common first presentation symptoms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Uncontrolled cough and/or wheeze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Night-time cough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Exercised induced wheeze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Family history of Asthma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history of </a:t>
            </a:r>
            <a:r>
              <a:rPr lang="en-US" u="sng" dirty="0"/>
              <a:t>Atopy</a:t>
            </a:r>
            <a:r>
              <a:rPr lang="en-US" dirty="0"/>
              <a:t> (</a:t>
            </a:r>
            <a:r>
              <a:rPr lang="en-US" dirty="0" err="1"/>
              <a:t>Eg.</a:t>
            </a:r>
            <a:r>
              <a:rPr lang="en-US" dirty="0"/>
              <a:t> Eczema)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For diagnosis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Child has to be &gt; 3 years old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?PFTs: Initially low, and Reversible with bronchodilators</a:t>
            </a:r>
          </a:p>
          <a:p>
            <a:endParaRPr lang="en-US" dirty="0"/>
          </a:p>
          <a:p>
            <a:r>
              <a:rPr lang="en-US" dirty="0"/>
              <a:t>Management: Refer to Nurse for </a:t>
            </a:r>
            <a:r>
              <a:rPr lang="en-US" b="1" dirty="0"/>
              <a:t>Inhaler technique.</a:t>
            </a:r>
          </a:p>
          <a:p>
            <a:endParaRPr lang="en-US" dirty="0"/>
          </a:p>
          <a:p>
            <a:r>
              <a:rPr lang="en-US" dirty="0"/>
              <a:t>When to refer to specialist: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Failure to respond to treatment, recurrent exacerbations requiring hospital admissions. Diagnostic doubt.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66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86EA-FA94-BF93-74B5-1BE8DD45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respiratory infections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0F4FD8-178D-2FF9-EEF1-27B5921016AB}"/>
              </a:ext>
            </a:extLst>
          </p:cNvPr>
          <p:cNvSpPr txBox="1">
            <a:spLocks/>
          </p:cNvSpPr>
          <p:nvPr/>
        </p:nvSpPr>
        <p:spPr>
          <a:xfrm>
            <a:off x="569232" y="1690687"/>
            <a:ext cx="5282680" cy="480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Pneumonia</a:t>
            </a:r>
          </a:p>
          <a:p>
            <a:pPr marL="0" indent="0">
              <a:buNone/>
            </a:pPr>
            <a:r>
              <a:rPr lang="en-US" sz="1800" u="sng" dirty="0"/>
              <a:t>Pathogens</a:t>
            </a:r>
            <a:r>
              <a:rPr lang="en-US" sz="1800" dirty="0"/>
              <a:t>: Bacteria or Viral</a:t>
            </a:r>
          </a:p>
          <a:p>
            <a:pPr marL="0" indent="0">
              <a:buNone/>
            </a:pPr>
            <a:r>
              <a:rPr lang="en-US" sz="1800" u="sng" dirty="0"/>
              <a:t>Symptoms</a:t>
            </a:r>
            <a:r>
              <a:rPr lang="en-US" sz="1800" dirty="0"/>
              <a:t>: </a:t>
            </a:r>
          </a:p>
          <a:p>
            <a:r>
              <a:rPr lang="en-US" sz="1800" dirty="0"/>
              <a:t>Pyrexia &gt; 38.5º</a:t>
            </a:r>
          </a:p>
          <a:p>
            <a:r>
              <a:rPr lang="en-US" sz="1800" dirty="0"/>
              <a:t>Cough</a:t>
            </a:r>
          </a:p>
          <a:p>
            <a:r>
              <a:rPr lang="en-US" sz="1800" dirty="0"/>
              <a:t>Chest &amp;/or Abo pain  </a:t>
            </a:r>
          </a:p>
          <a:p>
            <a:r>
              <a:rPr lang="en-US" sz="1800" dirty="0"/>
              <a:t>Increased work of breathing</a:t>
            </a:r>
          </a:p>
          <a:p>
            <a:pPr marL="0" indent="0">
              <a:buNone/>
            </a:pPr>
            <a:r>
              <a:rPr lang="en-US" sz="1800" u="sng" dirty="0"/>
              <a:t>Auscultation</a:t>
            </a:r>
            <a:r>
              <a:rPr lang="en-US" sz="1800" dirty="0"/>
              <a:t>: Crepitations, Decreased breath sounds </a:t>
            </a:r>
          </a:p>
          <a:p>
            <a:pPr marL="0" indent="0">
              <a:buNone/>
            </a:pPr>
            <a:r>
              <a:rPr lang="en-US" sz="1800" u="sng" dirty="0"/>
              <a:t>Treatment</a:t>
            </a:r>
            <a:r>
              <a:rPr lang="en-US" sz="1800" dirty="0"/>
              <a:t>: </a:t>
            </a:r>
          </a:p>
          <a:p>
            <a:r>
              <a:rPr lang="en-US" sz="1800" dirty="0"/>
              <a:t>Severe: Admit </a:t>
            </a:r>
          </a:p>
          <a:p>
            <a:r>
              <a:rPr lang="en-US" sz="1800" dirty="0"/>
              <a:t>Mild-moderate: Community management, with antibiotics.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1EA197-2BCA-9952-783B-61C1B2EB04E4}"/>
              </a:ext>
            </a:extLst>
          </p:cNvPr>
          <p:cNvSpPr txBox="1">
            <a:spLocks/>
          </p:cNvSpPr>
          <p:nvPr/>
        </p:nvSpPr>
        <p:spPr>
          <a:xfrm>
            <a:off x="6340090" y="1690687"/>
            <a:ext cx="5282680" cy="48021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Bronchiolitis</a:t>
            </a:r>
            <a:r>
              <a:rPr lang="en-US" sz="2200" b="1" dirty="0"/>
              <a:t> </a:t>
            </a:r>
          </a:p>
          <a:p>
            <a:pPr marL="0" indent="0">
              <a:buNone/>
            </a:pPr>
            <a:r>
              <a:rPr lang="en-US" sz="1900" u="sng" dirty="0"/>
              <a:t>Pathogens</a:t>
            </a:r>
            <a:r>
              <a:rPr lang="en-US" sz="1900" dirty="0"/>
              <a:t>: Most commonly due to RSV</a:t>
            </a:r>
          </a:p>
          <a:p>
            <a:pPr marL="0" indent="0">
              <a:buNone/>
            </a:pPr>
            <a:r>
              <a:rPr lang="en-US" sz="1900" u="sng" dirty="0"/>
              <a:t>Epidemiology</a:t>
            </a:r>
            <a:r>
              <a:rPr lang="en-US" sz="1900" dirty="0"/>
              <a:t>: &lt;1, up to 3 years old </a:t>
            </a:r>
          </a:p>
          <a:p>
            <a:pPr marL="0" indent="0">
              <a:buNone/>
            </a:pPr>
            <a:r>
              <a:rPr lang="en-US" sz="1900" u="sng" dirty="0"/>
              <a:t>Symptoms</a:t>
            </a:r>
            <a:r>
              <a:rPr lang="en-US" sz="1900" dirty="0"/>
              <a:t>: </a:t>
            </a:r>
          </a:p>
          <a:p>
            <a:r>
              <a:rPr lang="en-US" sz="1900" dirty="0"/>
              <a:t>Coryzal symptoms ± Pyrexia </a:t>
            </a:r>
          </a:p>
          <a:p>
            <a:r>
              <a:rPr lang="en-US" sz="1900" dirty="0"/>
              <a:t>Cough </a:t>
            </a:r>
          </a:p>
          <a:p>
            <a:r>
              <a:rPr lang="en-US" sz="1900" dirty="0"/>
              <a:t>Respiratory distress ± difficulty eating </a:t>
            </a:r>
          </a:p>
          <a:p>
            <a:pPr marL="0" indent="0">
              <a:buNone/>
            </a:pPr>
            <a:r>
              <a:rPr lang="en-US" sz="1900" u="sng" dirty="0"/>
              <a:t>Auscultation</a:t>
            </a:r>
            <a:r>
              <a:rPr lang="en-US" sz="1900" dirty="0"/>
              <a:t>: </a:t>
            </a:r>
          </a:p>
          <a:p>
            <a:r>
              <a:rPr lang="en-US" sz="1900" dirty="0"/>
              <a:t>Widespread crepitations ± High pitched wheeze</a:t>
            </a:r>
          </a:p>
          <a:p>
            <a:r>
              <a:rPr lang="en-US" sz="1900" dirty="0"/>
              <a:t>Tachypnoea and Tachycardia  </a:t>
            </a:r>
            <a:endParaRPr lang="en-US" sz="1900" u="sng" dirty="0"/>
          </a:p>
          <a:p>
            <a:pPr marL="0" indent="0">
              <a:buNone/>
            </a:pPr>
            <a:r>
              <a:rPr lang="en-US" sz="1900" u="sng" dirty="0"/>
              <a:t>Treatment</a:t>
            </a:r>
            <a:r>
              <a:rPr lang="en-US" sz="1900" dirty="0"/>
              <a:t>: </a:t>
            </a:r>
          </a:p>
          <a:p>
            <a:r>
              <a:rPr lang="en-US" sz="1900" dirty="0"/>
              <a:t>Mild: Conservative </a:t>
            </a:r>
            <a:r>
              <a:rPr lang="en-US" sz="1900" dirty="0" err="1"/>
              <a:t>tx</a:t>
            </a:r>
            <a:r>
              <a:rPr lang="en-US" sz="1900" dirty="0"/>
              <a:t> (Calpol, Fluids, </a:t>
            </a:r>
            <a:r>
              <a:rPr lang="en-US" sz="1900" dirty="0" err="1"/>
              <a:t>etc</a:t>
            </a:r>
            <a:r>
              <a:rPr lang="en-US" sz="1900" dirty="0"/>
              <a:t>) and safety netting </a:t>
            </a:r>
          </a:p>
          <a:p>
            <a:r>
              <a:rPr lang="en-US" sz="1900" dirty="0"/>
              <a:t>Severe: Admit IF FLUID OR O2 NEED</a:t>
            </a:r>
          </a:p>
          <a:p>
            <a:endParaRPr lang="en-US" sz="1900" dirty="0"/>
          </a:p>
        </p:txBody>
      </p:sp>
      <p:pic>
        <p:nvPicPr>
          <p:cNvPr id="15362" name="Picture 2" descr="Childhood pneumonia | Radiology Case | Radiopaedia.org">
            <a:extLst>
              <a:ext uri="{FF2B5EF4-FFF2-40B4-BE49-F238E27FC236}">
                <a16:creationId xmlns:a16="http://schemas.microsoft.com/office/drawing/2014/main" id="{B29EF0F8-BF9E-9BDC-5DEB-8C07DAF2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07" y="1690686"/>
            <a:ext cx="2377635" cy="22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ronchiolitis - Wikipedia">
            <a:extLst>
              <a:ext uri="{FF2B5EF4-FFF2-40B4-BE49-F238E27FC236}">
                <a16:creationId xmlns:a16="http://schemas.microsoft.com/office/drawing/2014/main" id="{21E3FAC9-53DE-96E2-7481-E08ED52A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75" y="1690686"/>
            <a:ext cx="2055165" cy="210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56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86EA-FA94-BF93-74B5-1BE8DD45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respiratory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B72FB-C64F-4962-7FF2-40DB8D0C0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86" y="1489117"/>
            <a:ext cx="3226468" cy="50201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1" dirty="0"/>
              <a:t>Croup</a:t>
            </a:r>
          </a:p>
          <a:p>
            <a:pPr marL="0" indent="0">
              <a:buNone/>
            </a:pPr>
            <a:r>
              <a:rPr lang="en-US" sz="1800" u="sng" dirty="0"/>
              <a:t>Pathogen</a:t>
            </a:r>
            <a:r>
              <a:rPr lang="en-US" sz="1800" dirty="0"/>
              <a:t>: Most common is Parainfluenza virus </a:t>
            </a:r>
          </a:p>
          <a:p>
            <a:pPr marL="0" indent="0">
              <a:buNone/>
            </a:pPr>
            <a:r>
              <a:rPr lang="en-US" sz="1800" u="sng" dirty="0"/>
              <a:t>Symptoms</a:t>
            </a:r>
            <a:r>
              <a:rPr lang="en-US" sz="1800" dirty="0"/>
              <a:t>:</a:t>
            </a:r>
          </a:p>
          <a:p>
            <a:r>
              <a:rPr lang="en-US" sz="1800" dirty="0"/>
              <a:t>Barking cough – worse with crying </a:t>
            </a:r>
          </a:p>
          <a:p>
            <a:r>
              <a:rPr lang="en-US" sz="1800" dirty="0"/>
              <a:t>Inspiratory stridor </a:t>
            </a:r>
          </a:p>
          <a:p>
            <a:r>
              <a:rPr lang="en-US" sz="1800" dirty="0"/>
              <a:t>Pyrexia </a:t>
            </a:r>
          </a:p>
          <a:p>
            <a:r>
              <a:rPr lang="en-US" sz="1800" dirty="0"/>
              <a:t>Coryzal symptoms</a:t>
            </a:r>
          </a:p>
          <a:p>
            <a:pPr marL="0" indent="0">
              <a:buNone/>
            </a:pPr>
            <a:r>
              <a:rPr lang="en-US" sz="1800" u="sng" dirty="0"/>
              <a:t>Treatment</a:t>
            </a:r>
            <a:r>
              <a:rPr lang="en-US" sz="1800" dirty="0"/>
              <a:t>:  </a:t>
            </a:r>
          </a:p>
          <a:p>
            <a:r>
              <a:rPr lang="en-US" sz="1800" dirty="0"/>
              <a:t>Mild: Community management with conservative treatment (Calpol, steam) </a:t>
            </a:r>
          </a:p>
          <a:p>
            <a:r>
              <a:rPr lang="en-US" sz="1800" dirty="0"/>
              <a:t>Severe: Admit, Steroid nebulizers 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CE6BE4-D3F8-ADE8-00D6-5E7B608F5657}"/>
              </a:ext>
            </a:extLst>
          </p:cNvPr>
          <p:cNvSpPr txBox="1">
            <a:spLocks/>
          </p:cNvSpPr>
          <p:nvPr/>
        </p:nvSpPr>
        <p:spPr>
          <a:xfrm>
            <a:off x="8134793" y="1489118"/>
            <a:ext cx="3747727" cy="5020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Influenza-like illness </a:t>
            </a:r>
          </a:p>
          <a:p>
            <a:pPr marL="0" indent="0">
              <a:buNone/>
            </a:pPr>
            <a:r>
              <a:rPr lang="en-US" sz="2000" u="sng" dirty="0"/>
              <a:t>Symptoms</a:t>
            </a:r>
            <a:r>
              <a:rPr lang="en-US" sz="2000" dirty="0"/>
              <a:t>: Non-specific</a:t>
            </a:r>
          </a:p>
          <a:p>
            <a:r>
              <a:rPr lang="en-US" sz="2000" dirty="0"/>
              <a:t>Runny nose </a:t>
            </a:r>
          </a:p>
          <a:p>
            <a:r>
              <a:rPr lang="en-US" sz="2000" dirty="0"/>
              <a:t>Fever, </a:t>
            </a:r>
            <a:r>
              <a:rPr lang="en-US" sz="2000" dirty="0" err="1"/>
              <a:t>Calmmy</a:t>
            </a:r>
            <a:endParaRPr lang="en-US" sz="2000" dirty="0"/>
          </a:p>
          <a:p>
            <a:r>
              <a:rPr lang="en-US" sz="2000" dirty="0"/>
              <a:t>Headache </a:t>
            </a:r>
          </a:p>
          <a:p>
            <a:r>
              <a:rPr lang="en-US" sz="2000" dirty="0"/>
              <a:t>Aches and pains </a:t>
            </a:r>
          </a:p>
          <a:p>
            <a:r>
              <a:rPr lang="en-US" sz="2000" dirty="0"/>
              <a:t>Abdo pain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u="sng" dirty="0" err="1"/>
              <a:t>Treatement</a:t>
            </a:r>
            <a:r>
              <a:rPr lang="en-US" sz="2000" dirty="0"/>
              <a:t>:</a:t>
            </a:r>
          </a:p>
          <a:p>
            <a:r>
              <a:rPr lang="en-US" sz="2000" dirty="0"/>
              <a:t>Conservative (Panadol± Nurofen, Rest …)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931A1B-8ACA-0D03-FB61-D0402B864CB6}"/>
              </a:ext>
            </a:extLst>
          </p:cNvPr>
          <p:cNvSpPr txBox="1">
            <a:spLocks/>
          </p:cNvSpPr>
          <p:nvPr/>
        </p:nvSpPr>
        <p:spPr>
          <a:xfrm>
            <a:off x="3915274" y="1489118"/>
            <a:ext cx="3690799" cy="50201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Infectious exacerbation of asthma  </a:t>
            </a:r>
          </a:p>
          <a:p>
            <a:pPr marL="0" indent="0">
              <a:buNone/>
            </a:pPr>
            <a:r>
              <a:rPr lang="en-US" sz="2000" u="sng" dirty="0"/>
              <a:t>Signs &amp; Symptoms</a:t>
            </a:r>
            <a:r>
              <a:rPr lang="en-US" sz="2000" dirty="0"/>
              <a:t>:</a:t>
            </a:r>
          </a:p>
          <a:p>
            <a:r>
              <a:rPr lang="en-US" sz="2000" dirty="0"/>
              <a:t>Tachypnoea and Tachycardia</a:t>
            </a:r>
          </a:p>
          <a:p>
            <a:r>
              <a:rPr lang="en-US" sz="2000" dirty="0"/>
              <a:t>Wheezing</a:t>
            </a:r>
          </a:p>
          <a:p>
            <a:r>
              <a:rPr lang="en-US" sz="2000" dirty="0"/>
              <a:t>Shortness of breath </a:t>
            </a:r>
          </a:p>
          <a:p>
            <a:r>
              <a:rPr lang="en-US" sz="2000" dirty="0"/>
              <a:t>Accessory muscle use </a:t>
            </a:r>
          </a:p>
          <a:p>
            <a:r>
              <a:rPr lang="en-US" sz="2000" dirty="0"/>
              <a:t>O2 </a:t>
            </a:r>
            <a:r>
              <a:rPr lang="en-US" sz="2000" dirty="0" err="1"/>
              <a:t>sats</a:t>
            </a:r>
            <a:r>
              <a:rPr lang="en-US" sz="2000" dirty="0"/>
              <a:t> &lt;92% (severe)</a:t>
            </a:r>
          </a:p>
          <a:p>
            <a:r>
              <a:rPr lang="en-US" sz="2000" dirty="0"/>
              <a:t>Unable to feed (severe)</a:t>
            </a:r>
          </a:p>
          <a:p>
            <a:r>
              <a:rPr lang="en-US" sz="2000" dirty="0"/>
              <a:t>Cyanosis (severe)</a:t>
            </a:r>
          </a:p>
          <a:p>
            <a:pPr marL="0" indent="0">
              <a:buNone/>
            </a:pPr>
            <a:r>
              <a:rPr lang="en-US" sz="2000" u="sng" dirty="0"/>
              <a:t>Tx</a:t>
            </a:r>
            <a:r>
              <a:rPr lang="en-US" sz="2000" dirty="0"/>
              <a:t>:</a:t>
            </a:r>
          </a:p>
          <a:p>
            <a:r>
              <a:rPr lang="en-US" sz="2000" dirty="0"/>
              <a:t>Mild: Nebulized salbutamol </a:t>
            </a:r>
          </a:p>
          <a:p>
            <a:r>
              <a:rPr lang="en-US" sz="2000" dirty="0"/>
              <a:t>Severe: Admit </a:t>
            </a:r>
          </a:p>
        </p:txBody>
      </p:sp>
      <p:pic>
        <p:nvPicPr>
          <p:cNvPr id="12" name="Croup- Barking cough.m4a">
            <a:hlinkClick r:id="" action="ppaction://media"/>
            <a:extLst>
              <a:ext uri="{FF2B5EF4-FFF2-40B4-BE49-F238E27FC236}">
                <a16:creationId xmlns:a16="http://schemas.microsoft.com/office/drawing/2014/main" id="{9A0E2556-A2AD-D555-B569-E61774B14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6920" y="13012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B96C-4103-D7A6-D6FA-E66E898E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Gastrointestinal presentations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Gastrointestinal Tract Images - Free Download on Freepik">
            <a:extLst>
              <a:ext uri="{FF2B5EF4-FFF2-40B4-BE49-F238E27FC236}">
                <a16:creationId xmlns:a16="http://schemas.microsoft.com/office/drawing/2014/main" id="{D72AD285-C102-F301-10D7-2F539F434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534" y="320040"/>
            <a:ext cx="3274379" cy="58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0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d flag icon. concept of pointer, tag and important sign vector triangle  silk on stick | Download on Freepik">
            <a:extLst>
              <a:ext uri="{FF2B5EF4-FFF2-40B4-BE49-F238E27FC236}">
                <a16:creationId xmlns:a16="http://schemas.microsoft.com/office/drawing/2014/main" id="{83040555-CB33-A93E-94CF-9B03CB2F3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13" y="885932"/>
            <a:ext cx="836613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11726F-2D59-4CC6-7224-728EBDFD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Abdominal pain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B623F-8964-82B5-4528-7EA6279DD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067" y="2006048"/>
            <a:ext cx="3557718" cy="284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Red flags </a:t>
            </a:r>
            <a:r>
              <a:rPr lang="en-US" sz="1800" dirty="0"/>
              <a:t>for abdominal pain</a:t>
            </a:r>
          </a:p>
          <a:p>
            <a:r>
              <a:rPr lang="en-US" sz="1800" dirty="0"/>
              <a:t>Bilious vomiting </a:t>
            </a:r>
          </a:p>
          <a:p>
            <a:r>
              <a:rPr lang="en-US" sz="1800" dirty="0"/>
              <a:t>Bloody stools or </a:t>
            </a:r>
            <a:r>
              <a:rPr lang="en-US" sz="1800" dirty="0" err="1"/>
              <a:t>Diarrhoea</a:t>
            </a:r>
            <a:endParaRPr lang="en-US" sz="1800" dirty="0"/>
          </a:p>
          <a:p>
            <a:r>
              <a:rPr lang="en-US" sz="1800" dirty="0"/>
              <a:t>Night-time waking with pain</a:t>
            </a:r>
          </a:p>
          <a:p>
            <a:r>
              <a:rPr lang="en-US" sz="1800" dirty="0"/>
              <a:t>Prolonged vomiting: Risk dehydration/</a:t>
            </a:r>
            <a:r>
              <a:rPr lang="en-US" sz="1800" dirty="0" err="1"/>
              <a:t>Hypoglycaemia</a:t>
            </a:r>
            <a:endParaRPr lang="en-US" sz="1800" dirty="0"/>
          </a:p>
          <a:p>
            <a:r>
              <a:rPr lang="en-US" sz="1800" dirty="0"/>
              <a:t>Trauma.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E076D-2A57-253A-35EC-FB11BD47BAE7}"/>
              </a:ext>
            </a:extLst>
          </p:cNvPr>
          <p:cNvSpPr txBox="1"/>
          <p:nvPr/>
        </p:nvSpPr>
        <p:spPr>
          <a:xfrm>
            <a:off x="561673" y="1754402"/>
            <a:ext cx="5043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common causes of abdominal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Gastritis or Gastroenteritis: Self-limiting within 24-48h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Mesenteric adenitis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Psychological: Stress or Anxiety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teenage females: O+G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2A25B-E2C6-27E5-4233-62C0240265FF}"/>
              </a:ext>
            </a:extLst>
          </p:cNvPr>
          <p:cNvSpPr txBox="1"/>
          <p:nvPr/>
        </p:nvSpPr>
        <p:spPr>
          <a:xfrm>
            <a:off x="561673" y="4089843"/>
            <a:ext cx="5186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R/O </a:t>
            </a:r>
            <a:r>
              <a:rPr lang="en-US" b="1" dirty="0"/>
              <a:t>Appendicitis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McBurney’s point radiating to Umbilicus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Fever + chills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R/O Referred pain from </a:t>
            </a:r>
            <a:r>
              <a:rPr lang="en-US" b="1" dirty="0"/>
              <a:t>UTI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Urine dipstick </a:t>
            </a:r>
          </a:p>
          <a:p>
            <a:endParaRPr lang="en-US" dirty="0"/>
          </a:p>
          <a:p>
            <a:r>
              <a:rPr lang="en-US" dirty="0"/>
              <a:t>R/O </a:t>
            </a:r>
            <a:r>
              <a:rPr lang="en-US" b="1" dirty="0"/>
              <a:t>Testicular torsion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Always check below the belt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CA8F29-1AEE-292C-A6FE-4EF118A78FD9}"/>
                  </a:ext>
                </a:extLst>
              </p14:cNvPr>
              <p14:cNvContentPartPr/>
              <p14:nvPr/>
            </p14:nvContentPartPr>
            <p14:xfrm>
              <a:off x="7256067" y="200604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CA8F29-1AEE-292C-A6FE-4EF118A78F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93067" y="194304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8A41F28-ECD6-C5FE-1669-E52B285445BB}"/>
                  </a:ext>
                </a:extLst>
              </p14:cNvPr>
              <p14:cNvContentPartPr/>
              <p14:nvPr/>
            </p14:nvContentPartPr>
            <p14:xfrm>
              <a:off x="-4085373" y="204997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8A41F28-ECD6-C5FE-1669-E52B285445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148013" y="198697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960D8FC-AED6-627D-93CA-25214BF08E3D}"/>
                  </a:ext>
                </a:extLst>
              </p14:cNvPr>
              <p14:cNvContentPartPr/>
              <p14:nvPr/>
            </p14:nvContentPartPr>
            <p14:xfrm>
              <a:off x="-4085373" y="2049979"/>
              <a:ext cx="74160" cy="217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960D8FC-AED6-627D-93CA-25214BF08E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148013" y="1986979"/>
                <a:ext cx="199800" cy="3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8586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font, circle&#10;&#10;Description automatically generated">
            <a:extLst>
              <a:ext uri="{FF2B5EF4-FFF2-40B4-BE49-F238E27FC236}">
                <a16:creationId xmlns:a16="http://schemas.microsoft.com/office/drawing/2014/main" id="{987682FD-D57C-B92F-C10D-C1ACAEBD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0813" y="191337"/>
            <a:ext cx="8067368" cy="614313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B1A330-99E7-948B-B369-8A287C00B2CD}"/>
                  </a:ext>
                </a:extLst>
              </p14:cNvPr>
              <p14:cNvContentPartPr/>
              <p14:nvPr/>
            </p14:nvContentPartPr>
            <p14:xfrm>
              <a:off x="-116733" y="5288179"/>
              <a:ext cx="4870080" cy="1013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B1A330-99E7-948B-B369-8A287C00B2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79733" y="5225539"/>
                <a:ext cx="4995720" cy="11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A9BAB2D-5E1B-A972-4CF9-DCDFCA16F037}"/>
                  </a:ext>
                </a:extLst>
              </p14:cNvPr>
              <p14:cNvContentPartPr/>
              <p14:nvPr/>
            </p14:nvContentPartPr>
            <p14:xfrm>
              <a:off x="2123547" y="6016819"/>
              <a:ext cx="3012840" cy="29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A9BAB2D-5E1B-A972-4CF9-DCDFCA16F0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0907" y="5953819"/>
                <a:ext cx="3138480" cy="4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6445DE9-DFA4-F52D-8153-7E284010D22B}"/>
              </a:ext>
            </a:extLst>
          </p:cNvPr>
          <p:cNvGrpSpPr/>
          <p:nvPr/>
        </p:nvGrpSpPr>
        <p:grpSpPr>
          <a:xfrm>
            <a:off x="1590027" y="5836819"/>
            <a:ext cx="3205440" cy="567720"/>
            <a:chOff x="1590027" y="5836819"/>
            <a:chExt cx="3205440" cy="56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05C109A-7515-9CF3-3526-91AB0D337224}"/>
                    </a:ext>
                  </a:extLst>
                </p14:cNvPr>
                <p14:cNvContentPartPr/>
                <p14:nvPr/>
              </p14:nvContentPartPr>
              <p14:xfrm>
                <a:off x="1590027" y="5836819"/>
                <a:ext cx="3205440" cy="567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05C109A-7515-9CF3-3526-91AB0D33722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27027" y="5773819"/>
                  <a:ext cx="3331080" cy="69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FFEC94C-C056-3F67-FDDC-036928542FFB}"/>
                    </a:ext>
                  </a:extLst>
                </p14:cNvPr>
                <p14:cNvContentPartPr/>
                <p14:nvPr/>
              </p14:nvContentPartPr>
              <p14:xfrm>
                <a:off x="2740947" y="6070099"/>
                <a:ext cx="658440" cy="318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FFEC94C-C056-3F67-FDDC-036928542FF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7947" y="6007459"/>
                  <a:ext cx="784080" cy="44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6AFC02-2156-8C08-D848-411FDD6B2313}"/>
                  </a:ext>
                </a:extLst>
              </p14:cNvPr>
              <p14:cNvContentPartPr/>
              <p14:nvPr/>
            </p14:nvContentPartPr>
            <p14:xfrm>
              <a:off x="-2566533" y="1533379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6AFC02-2156-8C08-D848-411FDD6B23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2629173" y="1470739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6281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D330A-12D5-B57E-4090-E3C6D454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Dermatology </a:t>
            </a:r>
          </a:p>
        </p:txBody>
      </p:sp>
      <p:pic>
        <p:nvPicPr>
          <p:cNvPr id="11266" name="Picture 2" descr="Childhood rashes, skin conditions and infections: photos - BabyCentre UK">
            <a:extLst>
              <a:ext uri="{FF2B5EF4-FFF2-40B4-BE49-F238E27FC236}">
                <a16:creationId xmlns:a16="http://schemas.microsoft.com/office/drawing/2014/main" id="{7E0C363A-40E8-6300-E95E-C6A0D6BE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737169"/>
            <a:ext cx="4087368" cy="30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6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D16A-7342-5D38-B1AD-DBBCDBA5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0399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Common Rashes </a:t>
            </a:r>
          </a:p>
        </p:txBody>
      </p:sp>
      <p:pic>
        <p:nvPicPr>
          <p:cNvPr id="5" name="Picture 4" descr="A close up of a person's skin with red spots&#10;&#10;Description automatically generated with low confidence">
            <a:extLst>
              <a:ext uri="{FF2B5EF4-FFF2-40B4-BE49-F238E27FC236}">
                <a16:creationId xmlns:a16="http://schemas.microsoft.com/office/drawing/2014/main" id="{11BFC03E-8023-7F3F-06B4-39D72011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81" y="4342215"/>
            <a:ext cx="3291238" cy="1858433"/>
          </a:xfrm>
          <a:prstGeom prst="rect">
            <a:avLst/>
          </a:prstGeom>
        </p:spPr>
      </p:pic>
      <p:pic>
        <p:nvPicPr>
          <p:cNvPr id="7" name="Picture 6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8D5B3B06-57E5-FFD1-F9ED-041E82BD9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58" t="6052" r="15935"/>
          <a:stretch/>
        </p:blipFill>
        <p:spPr>
          <a:xfrm>
            <a:off x="9975800" y="1400474"/>
            <a:ext cx="1784400" cy="213272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C02EAF8-C1FC-61AB-64D9-35ABFBFB4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4345094"/>
            <a:ext cx="2766782" cy="1855554"/>
          </a:xfrm>
          <a:prstGeom prst="rect">
            <a:avLst/>
          </a:prstGeom>
        </p:spPr>
      </p:pic>
      <p:pic>
        <p:nvPicPr>
          <p:cNvPr id="11" name="Picture 10" descr="A picture containing tattoo&#10;&#10;Description automatically generated">
            <a:extLst>
              <a:ext uri="{FF2B5EF4-FFF2-40B4-BE49-F238E27FC236}">
                <a16:creationId xmlns:a16="http://schemas.microsoft.com/office/drawing/2014/main" id="{BE610312-8CCC-B796-E5DE-5C2F1BD26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181" y="1400474"/>
            <a:ext cx="3291239" cy="2132728"/>
          </a:xfrm>
          <a:prstGeom prst="rect">
            <a:avLst/>
          </a:prstGeom>
        </p:spPr>
      </p:pic>
      <p:pic>
        <p:nvPicPr>
          <p:cNvPr id="1026" name="Picture 2" descr="Scarlet fever (syn. scarlatina)">
            <a:extLst>
              <a:ext uri="{FF2B5EF4-FFF2-40B4-BE49-F238E27FC236}">
                <a16:creationId xmlns:a16="http://schemas.microsoft.com/office/drawing/2014/main" id="{0FEF4E03-822D-7089-29AB-03A27E06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02198"/>
            <a:ext cx="2766782" cy="21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E3C78DB2-BC94-1ECB-1EB3-B8399AC02E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16" t="11848" r="19234"/>
          <a:stretch/>
        </p:blipFill>
        <p:spPr>
          <a:xfrm>
            <a:off x="7473019" y="1400474"/>
            <a:ext cx="2548311" cy="2132728"/>
          </a:xfrm>
          <a:prstGeom prst="rect">
            <a:avLst/>
          </a:prstGeom>
        </p:spPr>
      </p:pic>
      <p:pic>
        <p:nvPicPr>
          <p:cNvPr id="19" name="Picture 18" descr="A baby with blue eyes&#10;&#10;Description automatically generated with medium confidence">
            <a:extLst>
              <a:ext uri="{FF2B5EF4-FFF2-40B4-BE49-F238E27FC236}">
                <a16:creationId xmlns:a16="http://schemas.microsoft.com/office/drawing/2014/main" id="{A20E62AD-90C8-F233-7034-FB7565E710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00" r="16578"/>
          <a:stretch/>
        </p:blipFill>
        <p:spPr>
          <a:xfrm>
            <a:off x="7473018" y="4345094"/>
            <a:ext cx="1539668" cy="1855554"/>
          </a:xfrm>
          <a:prstGeom prst="rect">
            <a:avLst/>
          </a:prstGeom>
        </p:spPr>
      </p:pic>
      <p:pic>
        <p:nvPicPr>
          <p:cNvPr id="21" name="Picture 20" descr="A close-up of a person's arm&#10;&#10;Description automatically generated with low confidence">
            <a:extLst>
              <a:ext uri="{FF2B5EF4-FFF2-40B4-BE49-F238E27FC236}">
                <a16:creationId xmlns:a16="http://schemas.microsoft.com/office/drawing/2014/main" id="{F30CD4F6-856D-E0F2-CE6D-1AD9333989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2686" y="4342215"/>
            <a:ext cx="1721648" cy="18555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708D52-3249-8D72-60BC-D8B4EBF22E9C}"/>
              </a:ext>
            </a:extLst>
          </p:cNvPr>
          <p:cNvSpPr txBox="1"/>
          <p:nvPr/>
        </p:nvSpPr>
        <p:spPr>
          <a:xfrm>
            <a:off x="8575589" y="6351564"/>
            <a:ext cx="109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5562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D16A-7342-5D38-B1AD-DBBCDBA58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0399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Common Rashes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1BC1C-722D-3D7E-E398-B07CAB41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86" y="3634581"/>
            <a:ext cx="2524210" cy="46337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dirty="0" err="1"/>
              <a:t>Scarletina</a:t>
            </a:r>
            <a:r>
              <a:rPr lang="en-US" dirty="0"/>
              <a:t> - Group A streptococcus </a:t>
            </a:r>
          </a:p>
        </p:txBody>
      </p:sp>
      <p:pic>
        <p:nvPicPr>
          <p:cNvPr id="5" name="Picture 4" descr="A close up of a person's skin with red spots&#10;&#10;Description automatically generated with low confidence">
            <a:extLst>
              <a:ext uri="{FF2B5EF4-FFF2-40B4-BE49-F238E27FC236}">
                <a16:creationId xmlns:a16="http://schemas.microsoft.com/office/drawing/2014/main" id="{11BFC03E-8023-7F3F-06B4-39D72011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81" y="4342215"/>
            <a:ext cx="3291238" cy="1858433"/>
          </a:xfrm>
          <a:prstGeom prst="rect">
            <a:avLst/>
          </a:prstGeom>
        </p:spPr>
      </p:pic>
      <p:pic>
        <p:nvPicPr>
          <p:cNvPr id="7" name="Picture 6" descr="A close 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8D5B3B06-57E5-FFD1-F9ED-041E82BD9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58" t="6052" r="15935"/>
          <a:stretch/>
        </p:blipFill>
        <p:spPr>
          <a:xfrm>
            <a:off x="9975800" y="1400474"/>
            <a:ext cx="1784400" cy="213272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C02EAF8-C1FC-61AB-64D9-35ABFBFB4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4345094"/>
            <a:ext cx="2766782" cy="1855554"/>
          </a:xfrm>
          <a:prstGeom prst="rect">
            <a:avLst/>
          </a:prstGeom>
        </p:spPr>
      </p:pic>
      <p:pic>
        <p:nvPicPr>
          <p:cNvPr id="11" name="Picture 10" descr="A picture containing tattoo&#10;&#10;Description automatically generated">
            <a:extLst>
              <a:ext uri="{FF2B5EF4-FFF2-40B4-BE49-F238E27FC236}">
                <a16:creationId xmlns:a16="http://schemas.microsoft.com/office/drawing/2014/main" id="{BE610312-8CCC-B796-E5DE-5C2F1BD26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181" y="1400474"/>
            <a:ext cx="3291239" cy="2132728"/>
          </a:xfrm>
          <a:prstGeom prst="rect">
            <a:avLst/>
          </a:prstGeom>
        </p:spPr>
      </p:pic>
      <p:pic>
        <p:nvPicPr>
          <p:cNvPr id="1026" name="Picture 2" descr="Scarlet fever (syn. scarlatina)">
            <a:extLst>
              <a:ext uri="{FF2B5EF4-FFF2-40B4-BE49-F238E27FC236}">
                <a16:creationId xmlns:a16="http://schemas.microsoft.com/office/drawing/2014/main" id="{0FEF4E03-822D-7089-29AB-03A27E06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402198"/>
            <a:ext cx="2766782" cy="21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E3C78DB2-BC94-1ECB-1EB3-B8399AC02E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16" t="11848" r="19234"/>
          <a:stretch/>
        </p:blipFill>
        <p:spPr>
          <a:xfrm>
            <a:off x="7473019" y="1400474"/>
            <a:ext cx="2548311" cy="2132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F2450C-53B1-96CC-5D01-9E7355B83D7A}"/>
              </a:ext>
            </a:extLst>
          </p:cNvPr>
          <p:cNvSpPr txBox="1"/>
          <p:nvPr/>
        </p:nvSpPr>
        <p:spPr>
          <a:xfrm>
            <a:off x="4324865" y="3634581"/>
            <a:ext cx="19647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Herpes Simplex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A427AC-E000-05D8-61C4-DB939097C816}"/>
              </a:ext>
            </a:extLst>
          </p:cNvPr>
          <p:cNvSpPr txBox="1"/>
          <p:nvPr/>
        </p:nvSpPr>
        <p:spPr>
          <a:xfrm>
            <a:off x="8414951" y="3634581"/>
            <a:ext cx="228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Impetigo – Staph aureus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C7EA5-679E-E2D4-12A6-F96563DD088B}"/>
              </a:ext>
            </a:extLst>
          </p:cNvPr>
          <p:cNvSpPr txBox="1"/>
          <p:nvPr/>
        </p:nvSpPr>
        <p:spPr>
          <a:xfrm>
            <a:off x="252061" y="6286200"/>
            <a:ext cx="31262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Hand-Foot-Mouth - Coxsackie Virus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00177-E110-2EBE-3E99-61D669886819}"/>
              </a:ext>
            </a:extLst>
          </p:cNvPr>
          <p:cNvSpPr txBox="1"/>
          <p:nvPr/>
        </p:nvSpPr>
        <p:spPr>
          <a:xfrm>
            <a:off x="4571313" y="6330842"/>
            <a:ext cx="22365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Chicken pox - VZV</a:t>
            </a:r>
          </a:p>
        </p:txBody>
      </p:sp>
      <p:pic>
        <p:nvPicPr>
          <p:cNvPr id="19" name="Picture 18" descr="A baby with blue eyes&#10;&#10;Description automatically generated with medium confidence">
            <a:extLst>
              <a:ext uri="{FF2B5EF4-FFF2-40B4-BE49-F238E27FC236}">
                <a16:creationId xmlns:a16="http://schemas.microsoft.com/office/drawing/2014/main" id="{A20E62AD-90C8-F233-7034-FB7565E710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00" r="16578"/>
          <a:stretch/>
        </p:blipFill>
        <p:spPr>
          <a:xfrm>
            <a:off x="7473018" y="4345094"/>
            <a:ext cx="1539668" cy="1855554"/>
          </a:xfrm>
          <a:prstGeom prst="rect">
            <a:avLst/>
          </a:prstGeom>
        </p:spPr>
      </p:pic>
      <p:pic>
        <p:nvPicPr>
          <p:cNvPr id="21" name="Picture 20" descr="A close-up of a person's arm&#10;&#10;Description automatically generated with low confidence">
            <a:extLst>
              <a:ext uri="{FF2B5EF4-FFF2-40B4-BE49-F238E27FC236}">
                <a16:creationId xmlns:a16="http://schemas.microsoft.com/office/drawing/2014/main" id="{F30CD4F6-856D-E0F2-CE6D-1AD9333989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2686" y="4342215"/>
            <a:ext cx="1721648" cy="18555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708D52-3249-8D72-60BC-D8B4EBF22E9C}"/>
              </a:ext>
            </a:extLst>
          </p:cNvPr>
          <p:cNvSpPr txBox="1"/>
          <p:nvPr/>
        </p:nvSpPr>
        <p:spPr>
          <a:xfrm>
            <a:off x="8575589" y="6351564"/>
            <a:ext cx="109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Eczema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324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1001-799B-45D1-F5C4-47D90015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E7275-8B81-C017-889C-DD65BCCE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658" y="1253331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IE" dirty="0"/>
              <a:t>Let them check you out for a minute whilst chatting to parent/s.</a:t>
            </a:r>
          </a:p>
          <a:p>
            <a:r>
              <a:rPr lang="en-IE" dirty="0"/>
              <a:t>Observation crucial.</a:t>
            </a:r>
          </a:p>
          <a:p>
            <a:r>
              <a:rPr lang="en-IE" dirty="0"/>
              <a:t>Get down to their level.</a:t>
            </a:r>
          </a:p>
          <a:p>
            <a:r>
              <a:rPr lang="en-IE" dirty="0"/>
              <a:t>A toy / sticker etc helps.</a:t>
            </a:r>
          </a:p>
          <a:p>
            <a:r>
              <a:rPr lang="en-IE" dirty="0"/>
              <a:t>A bit of banter if situation allows.</a:t>
            </a:r>
          </a:p>
          <a:p>
            <a:r>
              <a:rPr lang="en-IE" dirty="0"/>
              <a:t>Explain what you would like to do in exam.</a:t>
            </a:r>
          </a:p>
          <a:p>
            <a:r>
              <a:rPr lang="en-IE" dirty="0"/>
              <a:t>Develop a pattern – easy bits first, throat last!</a:t>
            </a:r>
          </a:p>
          <a:p>
            <a:r>
              <a:rPr lang="en-IE" dirty="0"/>
              <a:t>Don’t get rattled by crying!</a:t>
            </a:r>
          </a:p>
          <a:p>
            <a:r>
              <a:rPr lang="en-IE" dirty="0"/>
              <a:t>Support parents.</a:t>
            </a:r>
          </a:p>
          <a:p>
            <a:r>
              <a:rPr lang="en-IE" dirty="0"/>
              <a:t>Safety net.</a:t>
            </a:r>
          </a:p>
          <a:p>
            <a:r>
              <a:rPr lang="en-IE" dirty="0"/>
              <a:t>Under 16 – accompanied*.</a:t>
            </a:r>
          </a:p>
        </p:txBody>
      </p:sp>
    </p:spTree>
    <p:extLst>
      <p:ext uri="{BB962C8B-B14F-4D97-AF65-F5344CB8AC3E}">
        <p14:creationId xmlns:p14="http://schemas.microsoft.com/office/powerpoint/2010/main" val="3971391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671FC-AF0B-594C-93DB-425F9C1F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Orthopedics and Trauma </a:t>
            </a:r>
          </a:p>
        </p:txBody>
      </p:sp>
      <p:pic>
        <p:nvPicPr>
          <p:cNvPr id="12290" name="Picture 2" descr="Orthopedic Doctor Near Me Archives - Page 3 of 4 - Injured Call Today">
            <a:extLst>
              <a:ext uri="{FF2B5EF4-FFF2-40B4-BE49-F238E27FC236}">
                <a16:creationId xmlns:a16="http://schemas.microsoft.com/office/drawing/2014/main" id="{F8C5A8B2-674F-960A-0A76-AD1229C9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739142"/>
            <a:ext cx="4087368" cy="30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61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9A914-11E2-D305-C773-46C737EC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361877"/>
            <a:ext cx="10958052" cy="60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68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C033-F7B8-3072-D364-0AF85ED6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128292" cy="727866"/>
          </a:xfrm>
        </p:spPr>
        <p:txBody>
          <a:bodyPr/>
          <a:lstStyle/>
          <a:p>
            <a:r>
              <a:rPr lang="en-US" dirty="0"/>
              <a:t>Orthopedics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1332-B61A-7E49-D29D-DC896797A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4" y="1600730"/>
            <a:ext cx="3750733" cy="4906433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Limping child</a:t>
            </a:r>
          </a:p>
          <a:p>
            <a:pPr marL="0" indent="0">
              <a:buNone/>
            </a:pPr>
            <a:r>
              <a:rPr lang="en-US" sz="1900" u="sng" dirty="0"/>
              <a:t>Causes</a:t>
            </a:r>
            <a:r>
              <a:rPr lang="en-US" sz="1900" dirty="0"/>
              <a:t>: </a:t>
            </a:r>
          </a:p>
          <a:p>
            <a:r>
              <a:rPr lang="en-US" sz="1900" dirty="0"/>
              <a:t>Trauma</a:t>
            </a:r>
          </a:p>
          <a:p>
            <a:r>
              <a:rPr lang="en-US" sz="1900" dirty="0"/>
              <a:t>Developmental dysplasia of hip – Young child</a:t>
            </a:r>
          </a:p>
          <a:p>
            <a:r>
              <a:rPr lang="en-US" sz="1900" dirty="0"/>
              <a:t>Transient synovitis – Hx of infection?</a:t>
            </a:r>
          </a:p>
          <a:p>
            <a:r>
              <a:rPr lang="en-US" sz="1900" dirty="0"/>
              <a:t>Slipped upper Femoral Epiphysis</a:t>
            </a:r>
          </a:p>
          <a:p>
            <a:r>
              <a:rPr lang="en-US" sz="1900" dirty="0" err="1"/>
              <a:t>Perthe’s</a:t>
            </a:r>
            <a:r>
              <a:rPr lang="en-US" sz="1900" dirty="0"/>
              <a:t> disease </a:t>
            </a:r>
          </a:p>
          <a:p>
            <a:r>
              <a:rPr lang="en-US" sz="1900" dirty="0"/>
              <a:t>Malignancy</a:t>
            </a:r>
          </a:p>
          <a:p>
            <a:pPr marL="0" indent="0">
              <a:buNone/>
            </a:pPr>
            <a:r>
              <a:rPr lang="en-US" sz="1900" u="sng" dirty="0"/>
              <a:t>Management</a:t>
            </a:r>
            <a:r>
              <a:rPr lang="en-US" sz="1900" dirty="0"/>
              <a:t>: </a:t>
            </a:r>
          </a:p>
          <a:p>
            <a:r>
              <a:rPr lang="en-US" sz="1900" dirty="0"/>
              <a:t>Xray </a:t>
            </a:r>
          </a:p>
          <a:p>
            <a:r>
              <a:rPr lang="en-US" sz="1900" dirty="0"/>
              <a:t>Referral</a:t>
            </a:r>
          </a:p>
          <a:p>
            <a:r>
              <a:rPr lang="en-US" sz="1900" dirty="0"/>
              <a:t>± Physiotherapy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47B514-3B0B-B15F-BC25-28AB21F9084C}"/>
              </a:ext>
            </a:extLst>
          </p:cNvPr>
          <p:cNvSpPr txBox="1">
            <a:spLocks/>
          </p:cNvSpPr>
          <p:nvPr/>
        </p:nvSpPr>
        <p:spPr>
          <a:xfrm>
            <a:off x="4220633" y="1600730"/>
            <a:ext cx="3750733" cy="4906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Pulled Elbow</a:t>
            </a:r>
          </a:p>
          <a:p>
            <a:pPr marL="0" indent="0">
              <a:buNone/>
            </a:pPr>
            <a:r>
              <a:rPr lang="en-US" sz="1800" u="sng" dirty="0"/>
              <a:t>Symptoms</a:t>
            </a:r>
            <a:r>
              <a:rPr lang="en-US" sz="1800" dirty="0"/>
              <a:t>: </a:t>
            </a:r>
          </a:p>
          <a:p>
            <a:r>
              <a:rPr lang="en-US" sz="1800" dirty="0"/>
              <a:t>Refusal or inability to move injured eye </a:t>
            </a:r>
          </a:p>
          <a:p>
            <a:r>
              <a:rPr lang="en-US" sz="1800" dirty="0"/>
              <a:t>Holding arm still by their side </a:t>
            </a:r>
          </a:p>
          <a:p>
            <a:r>
              <a:rPr lang="en-US" sz="1800" dirty="0"/>
              <a:t>Pain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u="sng" dirty="0"/>
              <a:t>Management</a:t>
            </a:r>
            <a:r>
              <a:rPr lang="en-US" sz="1800" dirty="0"/>
              <a:t>:</a:t>
            </a:r>
          </a:p>
          <a:p>
            <a:r>
              <a:rPr lang="en-US" sz="1800" dirty="0"/>
              <a:t>Analgesia</a:t>
            </a:r>
          </a:p>
          <a:p>
            <a:r>
              <a:rPr lang="en-US" sz="1800" dirty="0"/>
              <a:t>Reduction of partial radial dislocation</a:t>
            </a:r>
          </a:p>
          <a:p>
            <a:r>
              <a:rPr lang="en-US" sz="1800" dirty="0"/>
              <a:t>If not reducible: Refer to ED for Xray to R/O fracture</a:t>
            </a:r>
          </a:p>
          <a:p>
            <a:endParaRPr lang="en-US" sz="1800" dirty="0"/>
          </a:p>
        </p:txBody>
      </p:sp>
      <p:pic>
        <p:nvPicPr>
          <p:cNvPr id="14340" name="Picture 4" descr="Greenstick fracture ">
            <a:extLst>
              <a:ext uri="{FF2B5EF4-FFF2-40B4-BE49-F238E27FC236}">
                <a16:creationId xmlns:a16="http://schemas.microsoft.com/office/drawing/2014/main" id="{B42A28C3-3566-67EF-1710-9D1E75A03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3" t="6472" r="10318" b="47145"/>
          <a:stretch/>
        </p:blipFill>
        <p:spPr bwMode="auto">
          <a:xfrm>
            <a:off x="10422410" y="2186568"/>
            <a:ext cx="1769590" cy="25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942233-08EA-0D61-87D4-8E1233E13453}"/>
              </a:ext>
            </a:extLst>
          </p:cNvPr>
          <p:cNvSpPr txBox="1">
            <a:spLocks/>
          </p:cNvSpPr>
          <p:nvPr/>
        </p:nvSpPr>
        <p:spPr>
          <a:xfrm>
            <a:off x="8195733" y="1600730"/>
            <a:ext cx="3750733" cy="49064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Greenstick fractures </a:t>
            </a:r>
          </a:p>
          <a:p>
            <a:pPr marL="0" indent="0">
              <a:buNone/>
            </a:pPr>
            <a:r>
              <a:rPr lang="en-US" sz="1800" u="sng" dirty="0"/>
              <a:t>Presentation</a:t>
            </a:r>
            <a:r>
              <a:rPr lang="en-US" sz="1800" dirty="0"/>
              <a:t>: often &lt;10 years old</a:t>
            </a:r>
          </a:p>
          <a:p>
            <a:pPr marL="0" indent="0">
              <a:buNone/>
            </a:pPr>
            <a:r>
              <a:rPr lang="en-US" sz="1800" u="sng" dirty="0"/>
              <a:t>Symptoms</a:t>
            </a:r>
            <a:r>
              <a:rPr lang="en-US" sz="1800" dirty="0"/>
              <a:t>:</a:t>
            </a:r>
          </a:p>
          <a:p>
            <a:r>
              <a:rPr lang="en-US" sz="1800" dirty="0"/>
              <a:t>Bruising </a:t>
            </a:r>
          </a:p>
          <a:p>
            <a:r>
              <a:rPr lang="en-US" sz="1800" dirty="0"/>
              <a:t>Pain </a:t>
            </a:r>
          </a:p>
          <a:p>
            <a:r>
              <a:rPr lang="en-US" sz="1800" dirty="0"/>
              <a:t>Swelling</a:t>
            </a:r>
          </a:p>
          <a:p>
            <a:r>
              <a:rPr lang="en-US" sz="1800" dirty="0"/>
              <a:t>Not weight-bearing </a:t>
            </a:r>
          </a:p>
          <a:p>
            <a:pPr marL="0" indent="0">
              <a:buNone/>
            </a:pPr>
            <a:r>
              <a:rPr lang="en-US" sz="1800" u="sng" dirty="0"/>
              <a:t>Management</a:t>
            </a:r>
            <a:r>
              <a:rPr lang="en-US" sz="1800" dirty="0"/>
              <a:t>: </a:t>
            </a:r>
          </a:p>
          <a:p>
            <a:r>
              <a:rPr lang="en-US" sz="1800" dirty="0"/>
              <a:t>Analgesia</a:t>
            </a:r>
          </a:p>
          <a:p>
            <a:r>
              <a:rPr lang="en-US" sz="1800" dirty="0"/>
              <a:t>Refer to ED: Xray ± reduction ± casting/splinting </a:t>
            </a:r>
          </a:p>
          <a:p>
            <a:endParaRPr lang="en-US" sz="1800" dirty="0"/>
          </a:p>
        </p:txBody>
      </p:sp>
      <p:pic>
        <p:nvPicPr>
          <p:cNvPr id="14342" name="Picture 6" descr="Pulled elbow — Chelsea and Westminster Hospital NHS Foundation Trust">
            <a:extLst>
              <a:ext uri="{FF2B5EF4-FFF2-40B4-BE49-F238E27FC236}">
                <a16:creationId xmlns:a16="http://schemas.microsoft.com/office/drawing/2014/main" id="{3DF94F38-40EB-8760-E6EA-5BFC4DA2F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4" t="23124" r="5920" b="18126"/>
          <a:stretch/>
        </p:blipFill>
        <p:spPr bwMode="auto">
          <a:xfrm>
            <a:off x="5826704" y="3337666"/>
            <a:ext cx="1748422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01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C033-F7B8-3072-D364-0AF85ED6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 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47B514-3B0B-B15F-BC25-28AB21F9084C}"/>
              </a:ext>
            </a:extLst>
          </p:cNvPr>
          <p:cNvSpPr txBox="1">
            <a:spLocks/>
          </p:cNvSpPr>
          <p:nvPr/>
        </p:nvSpPr>
        <p:spPr>
          <a:xfrm>
            <a:off x="838200" y="1586442"/>
            <a:ext cx="4608287" cy="4906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Head trauma</a:t>
            </a:r>
          </a:p>
          <a:p>
            <a:pPr marL="0" indent="0">
              <a:buNone/>
            </a:pPr>
            <a:r>
              <a:rPr lang="en-US" sz="2200" dirty="0"/>
              <a:t>Refer to </a:t>
            </a:r>
            <a:r>
              <a:rPr lang="en-US" sz="2200" u="sng" dirty="0"/>
              <a:t>A&amp;E</a:t>
            </a:r>
            <a:r>
              <a:rPr lang="en-US" sz="2200" dirty="0"/>
              <a:t> if: </a:t>
            </a:r>
          </a:p>
          <a:p>
            <a:r>
              <a:rPr lang="en-US" sz="2200" dirty="0"/>
              <a:t>Loss of consciousness</a:t>
            </a:r>
          </a:p>
          <a:p>
            <a:r>
              <a:rPr lang="en-US" sz="2200" dirty="0"/>
              <a:t>Vomiting x 2</a:t>
            </a:r>
          </a:p>
          <a:p>
            <a:r>
              <a:rPr lang="en-US" sz="2200" dirty="0"/>
              <a:t>Headache</a:t>
            </a:r>
          </a:p>
          <a:p>
            <a:r>
              <a:rPr lang="en-US" sz="2200" dirty="0"/>
              <a:t>Amnesia </a:t>
            </a:r>
          </a:p>
          <a:p>
            <a:r>
              <a:rPr lang="en-US" sz="2200" dirty="0"/>
              <a:t>Seizure </a:t>
            </a:r>
          </a:p>
          <a:p>
            <a:r>
              <a:rPr lang="en-US" sz="2200" dirty="0" err="1"/>
              <a:t>Signif</a:t>
            </a:r>
            <a:r>
              <a:rPr lang="en-US" sz="2200" dirty="0"/>
              <a:t> MOI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/>
              <a:t>Management</a:t>
            </a:r>
            <a:r>
              <a:rPr lang="en-US" sz="2200" dirty="0"/>
              <a:t>: </a:t>
            </a:r>
          </a:p>
          <a:p>
            <a:r>
              <a:rPr lang="en-US" sz="2200" dirty="0"/>
              <a:t>If minor: Rest, Ice pack on injured area, Close monitoring, Analgesia</a:t>
            </a:r>
          </a:p>
          <a:p>
            <a:r>
              <a:rPr lang="en-US" sz="2200" dirty="0"/>
              <a:t>Advise to avoid contact sports for at least 3 weeks </a:t>
            </a: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942233-08EA-0D61-87D4-8E1233E13453}"/>
              </a:ext>
            </a:extLst>
          </p:cNvPr>
          <p:cNvSpPr txBox="1">
            <a:spLocks/>
          </p:cNvSpPr>
          <p:nvPr/>
        </p:nvSpPr>
        <p:spPr>
          <a:xfrm>
            <a:off x="6745515" y="1610784"/>
            <a:ext cx="4608287" cy="49064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Non-Accidental Injuries </a:t>
            </a:r>
          </a:p>
          <a:p>
            <a:r>
              <a:rPr lang="en-US" sz="2000" dirty="0"/>
              <a:t>Any grounds for concern, talk to the GP in your practice</a:t>
            </a:r>
          </a:p>
          <a:p>
            <a:r>
              <a:rPr lang="en-US" sz="2000" dirty="0"/>
              <a:t>Grounds for concern include:</a:t>
            </a:r>
          </a:p>
          <a:p>
            <a:pPr lvl="1"/>
            <a:r>
              <a:rPr lang="en-US" sz="1800" dirty="0"/>
              <a:t>Physical: bruises, fractures, burns,…</a:t>
            </a:r>
          </a:p>
          <a:p>
            <a:pPr lvl="1"/>
            <a:r>
              <a:rPr lang="en-US" sz="1800" dirty="0"/>
              <a:t>Neglect</a:t>
            </a:r>
          </a:p>
          <a:p>
            <a:pPr lvl="1"/>
            <a:r>
              <a:rPr lang="en-US" sz="1800" dirty="0"/>
              <a:t>Emotional abuse</a:t>
            </a:r>
          </a:p>
          <a:p>
            <a:pPr lvl="1"/>
            <a:r>
              <a:rPr lang="en-US" sz="1800" dirty="0"/>
              <a:t>Sexual abuse </a:t>
            </a:r>
          </a:p>
          <a:p>
            <a:r>
              <a:rPr lang="en-US" sz="1800" dirty="0"/>
              <a:t>Reporting to TUSLA with your GP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8" name="Picture 6" descr="15 September 2021 Tusla staff and children in care identified in attacks on  social media">
            <a:extLst>
              <a:ext uri="{FF2B5EF4-FFF2-40B4-BE49-F238E27FC236}">
                <a16:creationId xmlns:a16="http://schemas.microsoft.com/office/drawing/2014/main" id="{16CC6E0F-5AB2-C98D-09E7-0F8E1A45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15" y="5086350"/>
            <a:ext cx="2782886" cy="11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igns of Concussion in Children | ImPACT Baseline Test">
            <a:extLst>
              <a:ext uri="{FF2B5EF4-FFF2-40B4-BE49-F238E27FC236}">
                <a16:creationId xmlns:a16="http://schemas.microsoft.com/office/drawing/2014/main" id="{2A41F24D-8F03-DDE4-B89D-9006E740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01" y="3088137"/>
            <a:ext cx="16954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3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61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110EA-C0F5-2E93-95FC-AB8DE8AD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/>
              <a:t>Poisoning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C4F54-C56C-9B70-5BD6-E2FCBF48C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US" sz="1100"/>
              <a:t>What did they ingest? </a:t>
            </a:r>
          </a:p>
          <a:p>
            <a:pPr lvl="1"/>
            <a:r>
              <a:rPr lang="en-US" sz="1100" b="1"/>
              <a:t>Tell Parents to bring the bottle in with them!</a:t>
            </a:r>
          </a:p>
          <a:p>
            <a:r>
              <a:rPr lang="en-US" sz="1100"/>
              <a:t>When did they ingest it?</a:t>
            </a:r>
          </a:p>
          <a:p>
            <a:r>
              <a:rPr lang="en-US" sz="1100"/>
              <a:t>How much did they ingest?</a:t>
            </a:r>
          </a:p>
          <a:p>
            <a:r>
              <a:rPr lang="en-US" sz="1100"/>
              <a:t>How are they doing now: Fever, Vomiting, Pain ? </a:t>
            </a:r>
          </a:p>
          <a:p>
            <a:r>
              <a:rPr lang="en-US" sz="1100"/>
              <a:t>If older child: was it intentional?</a:t>
            </a:r>
          </a:p>
          <a:p>
            <a:endParaRPr lang="en-US" sz="1100"/>
          </a:p>
          <a:p>
            <a:pPr marL="0" indent="0">
              <a:buNone/>
            </a:pPr>
            <a:r>
              <a:rPr lang="en-US" sz="1100"/>
              <a:t>If </a:t>
            </a:r>
            <a:r>
              <a:rPr lang="en-US" sz="1100" b="1"/>
              <a:t>unconscious, in respiratory distress</a:t>
            </a:r>
            <a:r>
              <a:rPr lang="en-US" sz="1100"/>
              <a:t>, or for drugs with delayed onset: Admit!</a:t>
            </a:r>
          </a:p>
          <a:p>
            <a:pPr marL="0" indent="0">
              <a:buNone/>
            </a:pPr>
            <a:endParaRPr lang="en-US" sz="1100"/>
          </a:p>
          <a:p>
            <a:pPr marL="0" indent="0">
              <a:buNone/>
            </a:pPr>
            <a:r>
              <a:rPr lang="en-US" sz="1100"/>
              <a:t>You can use: </a:t>
            </a:r>
          </a:p>
          <a:p>
            <a:r>
              <a:rPr lang="en-US" sz="1100"/>
              <a:t>Toxbase.org</a:t>
            </a:r>
          </a:p>
          <a:p>
            <a:r>
              <a:rPr lang="en-US" sz="1100"/>
              <a:t>Poisons.ie – 24h service for healthcare professionals 018092566</a:t>
            </a:r>
          </a:p>
        </p:txBody>
      </p:sp>
      <p:pic>
        <p:nvPicPr>
          <p:cNvPr id="2050" name="Picture 2" descr="How to Prevent Poisoning - First Aid for Life">
            <a:extLst>
              <a:ext uri="{FF2B5EF4-FFF2-40B4-BE49-F238E27FC236}">
                <a16:creationId xmlns:a16="http://schemas.microsoft.com/office/drawing/2014/main" id="{E35EDC5B-26FA-F5D8-35C9-9333E96E1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r="2560" b="-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Pictures Of Poison, Download Free Pictures Of Poison png images, Free  ClipArts on Clipart Library">
            <a:extLst>
              <a:ext uri="{FF2B5EF4-FFF2-40B4-BE49-F238E27FC236}">
                <a16:creationId xmlns:a16="http://schemas.microsoft.com/office/drawing/2014/main" id="{159A1280-A4A0-DE13-0F0B-87C084354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9687" b="3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iz: Do You Know How to Protect Your Child From Poisoning? - Consumer  Health News | HealthDay">
            <a:extLst>
              <a:ext uri="{FF2B5EF4-FFF2-40B4-BE49-F238E27FC236}">
                <a16:creationId xmlns:a16="http://schemas.microsoft.com/office/drawing/2014/main" id="{71B1342D-D2BE-9B61-B34C-93570B704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7908" b="2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33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6EF1-734D-5B73-95D2-6A9118FD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Neonatal presentations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0AA32E-6A57-4CE6-3EE6-25D7C0C0E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353300" cy="448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Present at 2 and 6 weeks for Baby checks, often done by the nurse in practice.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Jaundice.</a:t>
            </a:r>
          </a:p>
          <a:p>
            <a:r>
              <a:rPr lang="en-US" sz="2000" dirty="0"/>
              <a:t>Sticky eyes.</a:t>
            </a:r>
          </a:p>
          <a:p>
            <a:r>
              <a:rPr lang="en-US" sz="2000" dirty="0"/>
              <a:t>Oral candida.</a:t>
            </a:r>
          </a:p>
          <a:p>
            <a:r>
              <a:rPr lang="en-US" sz="2000" dirty="0"/>
              <a:t>Rashes.</a:t>
            </a:r>
          </a:p>
          <a:p>
            <a:r>
              <a:rPr lang="en-US" sz="2000" dirty="0"/>
              <a:t>Feeding issues.</a:t>
            </a:r>
          </a:p>
          <a:p>
            <a:r>
              <a:rPr lang="en-US" sz="2000" dirty="0"/>
              <a:t>Constipation.</a:t>
            </a:r>
          </a:p>
          <a:p>
            <a:r>
              <a:rPr lang="en-US" sz="2000" dirty="0"/>
              <a:t>Reflux.</a:t>
            </a:r>
          </a:p>
          <a:p>
            <a:endParaRPr lang="en-US" sz="2000" dirty="0"/>
          </a:p>
          <a:p>
            <a:r>
              <a:rPr lang="en-US" sz="2000" dirty="0"/>
              <a:t>Mum?....</a:t>
            </a:r>
          </a:p>
          <a:p>
            <a:endParaRPr lang="en-US" dirty="0"/>
          </a:p>
        </p:txBody>
      </p:sp>
      <p:pic>
        <p:nvPicPr>
          <p:cNvPr id="2050" name="Picture 2" descr="Health Visitor Visits - What to Expect After You Give Birth | Pampers UK">
            <a:extLst>
              <a:ext uri="{FF2B5EF4-FFF2-40B4-BE49-F238E27FC236}">
                <a16:creationId xmlns:a16="http://schemas.microsoft.com/office/drawing/2014/main" id="{C71B7503-6A89-416F-C7D7-8E4B5FDE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94" y="3227438"/>
            <a:ext cx="3441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526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C029-FE69-E067-B762-65A7AF3E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“When can my child go back to school?”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83DAEF58-7958-C47E-ACA6-BE65B9D5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07" y="1576732"/>
            <a:ext cx="7125386" cy="504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974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24608-12B4-FDF1-0662-DFA650377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19DCC-65FC-86B5-12AF-3433DFD2BDD3}"/>
              </a:ext>
            </a:extLst>
          </p:cNvPr>
          <p:cNvSpPr txBox="1"/>
          <p:nvPr/>
        </p:nvSpPr>
        <p:spPr>
          <a:xfrm rot="10800000" flipH="1" flipV="1">
            <a:off x="2392547" y="1600637"/>
            <a:ext cx="58370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“ I’m just not happy with him” / The worried parent.</a:t>
            </a:r>
          </a:p>
          <a:p>
            <a:endParaRPr lang="en-IE" dirty="0"/>
          </a:p>
          <a:p>
            <a:r>
              <a:rPr lang="en-IE" dirty="0"/>
              <a:t>The evil twin.</a:t>
            </a:r>
          </a:p>
          <a:p>
            <a:endParaRPr lang="en-IE" dirty="0"/>
          </a:p>
          <a:p>
            <a:r>
              <a:rPr lang="en-IE" dirty="0"/>
              <a:t>The rule of 3.</a:t>
            </a:r>
          </a:p>
          <a:p>
            <a:endParaRPr lang="en-IE" dirty="0"/>
          </a:p>
          <a:p>
            <a:r>
              <a:rPr lang="en-IE" dirty="0"/>
              <a:t>Temp under 3 months – admit.</a:t>
            </a:r>
          </a:p>
          <a:p>
            <a:endParaRPr lang="en-IE" dirty="0"/>
          </a:p>
          <a:p>
            <a:r>
              <a:rPr lang="en-IE" dirty="0"/>
              <a:t>Create a habit of writing “good” notes.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96049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78C666D6-982B-079B-F0B7-C1893582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3" y="1858297"/>
            <a:ext cx="11081893" cy="31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8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CF02-1134-BCC2-6934-7D2EBD56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640" y="1624083"/>
            <a:ext cx="6522493" cy="396602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 </a:t>
            </a:r>
            <a:r>
              <a:rPr lang="en-US" b="1" dirty="0"/>
              <a:t>gpintern.com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 See you soon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F0770-1C56-6AAD-AC30-C6CFB7041F0A}"/>
              </a:ext>
            </a:extLst>
          </p:cNvPr>
          <p:cNvSpPr txBox="1"/>
          <p:nvPr/>
        </p:nvSpPr>
        <p:spPr>
          <a:xfrm>
            <a:off x="9163050" y="617696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medical uniform with a stethoscope and a pen&#10;&#10;Description automatically generated">
            <a:extLst>
              <a:ext uri="{FF2B5EF4-FFF2-40B4-BE49-F238E27FC236}">
                <a16:creationId xmlns:a16="http://schemas.microsoft.com/office/drawing/2014/main" id="{167EFDF3-2450-C36F-0949-BE2FAEAB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20" y="681037"/>
            <a:ext cx="6043319" cy="54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12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72DC8-048E-C45D-9708-D75AC1B19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14368" cy="4351338"/>
          </a:xfrm>
        </p:spPr>
        <p:txBody>
          <a:bodyPr/>
          <a:lstStyle/>
          <a:p>
            <a:r>
              <a:rPr lang="en-IE" dirty="0"/>
              <a:t>URTI / LRTI.</a:t>
            </a:r>
          </a:p>
          <a:p>
            <a:r>
              <a:rPr lang="en-IE" dirty="0"/>
              <a:t>PUO.</a:t>
            </a:r>
          </a:p>
          <a:p>
            <a:r>
              <a:rPr lang="en-IE" dirty="0"/>
              <a:t>UTI.</a:t>
            </a:r>
          </a:p>
          <a:p>
            <a:r>
              <a:rPr lang="en-IE" dirty="0"/>
              <a:t>Abdo pain.</a:t>
            </a:r>
          </a:p>
          <a:p>
            <a:r>
              <a:rPr lang="en-IE" dirty="0"/>
              <a:t>Rashes.</a:t>
            </a:r>
          </a:p>
          <a:p>
            <a:r>
              <a:rPr lang="en-IE" dirty="0"/>
              <a:t>Trauma.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13E80-680D-777C-91E3-69870F76EF51}"/>
              </a:ext>
            </a:extLst>
          </p:cNvPr>
          <p:cNvSpPr txBox="1"/>
          <p:nvPr/>
        </p:nvSpPr>
        <p:spPr>
          <a:xfrm>
            <a:off x="3873911" y="2364234"/>
            <a:ext cx="31143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Immunisations.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Baby check.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Asthma check.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“Cold” reviews.</a:t>
            </a:r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0182A-CCB1-C269-4DF1-699F3661AE4A}"/>
              </a:ext>
            </a:extLst>
          </p:cNvPr>
          <p:cNvSpPr txBox="1"/>
          <p:nvPr/>
        </p:nvSpPr>
        <p:spPr>
          <a:xfrm>
            <a:off x="7728155" y="1210071"/>
            <a:ext cx="36256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Anxiety.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ADHD.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ASD.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Allergies.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Child with chronic illness.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Child Protection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Developmental Delay.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Parental anxiety.</a:t>
            </a:r>
          </a:p>
        </p:txBody>
      </p:sp>
    </p:spTree>
    <p:extLst>
      <p:ext uri="{BB962C8B-B14F-4D97-AF65-F5344CB8AC3E}">
        <p14:creationId xmlns:p14="http://schemas.microsoft.com/office/powerpoint/2010/main" val="211725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C39C-09BB-4355-5D48-6A032543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DB016-42B0-57B4-DE9F-5833B8544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85" y="1190262"/>
            <a:ext cx="919845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They are </a:t>
            </a:r>
            <a:r>
              <a:rPr lang="en-US" b="1" dirty="0"/>
              <a:t>not</a:t>
            </a:r>
            <a:r>
              <a:rPr lang="en-US" dirty="0"/>
              <a:t> mini adults: They have different types of thinking, less insight and are often upset or distressed. </a:t>
            </a:r>
          </a:p>
          <a:p>
            <a:r>
              <a:rPr lang="en-US" dirty="0"/>
              <a:t>Parents may often be worried/concerned. </a:t>
            </a:r>
            <a:r>
              <a:rPr lang="en-US" dirty="0">
                <a:solidFill>
                  <a:srgbClr val="FF0000"/>
                </a:solidFill>
              </a:rPr>
              <a:t>Parent is sometimes the patient</a:t>
            </a:r>
            <a:r>
              <a:rPr lang="en-US" dirty="0"/>
              <a:t>!</a:t>
            </a:r>
          </a:p>
          <a:p>
            <a:r>
              <a:rPr lang="en-US" dirty="0"/>
              <a:t>Mostly, these consultations tend to be straightforward: usually single item consultation, often infectious. </a:t>
            </a:r>
          </a:p>
          <a:p>
            <a:r>
              <a:rPr lang="en-US" dirty="0"/>
              <a:t>Clusters:</a:t>
            </a:r>
          </a:p>
          <a:p>
            <a:pPr lvl="1"/>
            <a:r>
              <a:rPr lang="en-US" sz="2800" b="1" dirty="0"/>
              <a:t>Neonates / infant.</a:t>
            </a:r>
            <a:r>
              <a:rPr lang="en-US" sz="2800" dirty="0"/>
              <a:t> 	Constipation, Feeding.</a:t>
            </a:r>
          </a:p>
          <a:p>
            <a:pPr lvl="1"/>
            <a:r>
              <a:rPr lang="en-US" sz="2800" b="1" dirty="0"/>
              <a:t>Catarrhal</a:t>
            </a:r>
            <a:r>
              <a:rPr lang="en-US" sz="2800" dirty="0"/>
              <a:t> 	</a:t>
            </a:r>
            <a:r>
              <a:rPr lang="en-US" sz="2800" b="1" dirty="0"/>
              <a:t>Child (2-4)</a:t>
            </a:r>
            <a:r>
              <a:rPr lang="en-US" sz="2800" dirty="0"/>
              <a:t>	Infections.</a:t>
            </a:r>
          </a:p>
          <a:p>
            <a:pPr lvl="1"/>
            <a:r>
              <a:rPr lang="en-US" sz="2800" b="1" dirty="0"/>
              <a:t>&gt; 5yo</a:t>
            </a:r>
            <a:r>
              <a:rPr lang="en-US" sz="2800" dirty="0"/>
              <a:t>: 			Trauma, abdominal pain.</a:t>
            </a:r>
          </a:p>
          <a:p>
            <a:pPr lvl="1"/>
            <a:r>
              <a:rPr lang="en-US" sz="2800" b="1" dirty="0"/>
              <a:t>Teenager</a:t>
            </a:r>
            <a:r>
              <a:rPr lang="en-US" sz="2800" dirty="0"/>
              <a:t> 			Mental health.</a:t>
            </a:r>
          </a:p>
          <a:p>
            <a:pPr lvl="1"/>
            <a:r>
              <a:rPr lang="en-US" sz="2800" b="1" dirty="0"/>
              <a:t>Child with a chronic illness</a:t>
            </a:r>
            <a:r>
              <a:rPr lang="en-US" sz="2800" dirty="0"/>
              <a:t>.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dirty="0"/>
              <a:t>Knowing normal variants important: Use </a:t>
            </a:r>
            <a:r>
              <a:rPr lang="en-US" b="1" dirty="0"/>
              <a:t>centile charts </a:t>
            </a:r>
            <a:r>
              <a:rPr lang="en-US" dirty="0"/>
              <a:t>and check </a:t>
            </a:r>
            <a:r>
              <a:rPr lang="en-US" b="1" dirty="0"/>
              <a:t>developmental milestones.</a:t>
            </a:r>
          </a:p>
          <a:p>
            <a:pPr marL="0" indent="0">
              <a:buNone/>
            </a:pPr>
            <a:endParaRPr lang="en-US" sz="1600" b="1" dirty="0"/>
          </a:p>
        </p:txBody>
      </p:sp>
      <p:pic>
        <p:nvPicPr>
          <p:cNvPr id="1026" name="Picture 2" descr="4,177 Kids Doctor Costume Images, Stock Photos &amp; Vectors | Shutterstock">
            <a:extLst>
              <a:ext uri="{FF2B5EF4-FFF2-40B4-BE49-F238E27FC236}">
                <a16:creationId xmlns:a16="http://schemas.microsoft.com/office/drawing/2014/main" id="{B368EC87-E94C-8CBB-F452-2F5B091B8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5"/>
          <a:stretch/>
        </p:blipFill>
        <p:spPr bwMode="auto">
          <a:xfrm>
            <a:off x="9232153" y="4590325"/>
            <a:ext cx="2959847" cy="190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8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logo, font&#10;&#10;Description automatically generated">
            <a:extLst>
              <a:ext uri="{FF2B5EF4-FFF2-40B4-BE49-F238E27FC236}">
                <a16:creationId xmlns:a16="http://schemas.microsoft.com/office/drawing/2014/main" id="{25E9A21F-67F0-FD7F-5272-9E41E0466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568" y="796412"/>
            <a:ext cx="9085005" cy="55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4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3" name="Rectangle 1072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BB96C-4103-D7A6-D6FA-E66E898E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Development and Growth </a:t>
            </a:r>
          </a:p>
        </p:txBody>
      </p:sp>
      <p:pic>
        <p:nvPicPr>
          <p:cNvPr id="1030" name="Picture 6" descr="Human life cycle flat illustration. male and female growing up and aging. men and women of different ages. from child to old person. teenager, adult and baby generation. aging process.">
            <a:extLst>
              <a:ext uri="{FF2B5EF4-FFF2-40B4-BE49-F238E27FC236}">
                <a16:creationId xmlns:a16="http://schemas.microsoft.com/office/drawing/2014/main" id="{FE632E2A-69B8-7D2F-EDC5-08E1AB031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961975"/>
            <a:ext cx="4087368" cy="261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ED-97B7-3239-50BF-EB4BA7F6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05"/>
            <a:ext cx="10515600" cy="1325563"/>
          </a:xfrm>
        </p:spPr>
        <p:txBody>
          <a:bodyPr/>
          <a:lstStyle/>
          <a:p>
            <a:r>
              <a:rPr lang="en-US" dirty="0"/>
              <a:t>Growth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30125-CE60-83B6-73AB-3ABB74F5A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8" y="1094975"/>
            <a:ext cx="6571604" cy="5725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Heigth</a:t>
            </a:r>
            <a:r>
              <a:rPr lang="en-US" sz="1800" dirty="0"/>
              <a:t> / weight /(OFC if infant).</a:t>
            </a:r>
          </a:p>
          <a:p>
            <a:pPr marL="0" indent="0">
              <a:buNone/>
            </a:pPr>
            <a:r>
              <a:rPr lang="en-US" sz="1800" dirty="0"/>
              <a:t>On GP software.</a:t>
            </a:r>
          </a:p>
          <a:p>
            <a:pPr marL="0" indent="0">
              <a:buNone/>
            </a:pPr>
            <a:r>
              <a:rPr lang="en-US" sz="1800" dirty="0"/>
              <a:t>Can be very reassuring to parents.</a:t>
            </a:r>
          </a:p>
          <a:p>
            <a:r>
              <a:rPr lang="en-US" sz="1800" b="1" dirty="0"/>
              <a:t>Failure to Thrive.</a:t>
            </a:r>
            <a:endParaRPr lang="en-US" sz="1800" dirty="0"/>
          </a:p>
          <a:p>
            <a:pPr lvl="1"/>
            <a:r>
              <a:rPr lang="en-US" sz="1700" dirty="0"/>
              <a:t>Fall across 1+ weight centile spaces if birth weight below 9</a:t>
            </a:r>
            <a:r>
              <a:rPr lang="en-US" sz="1700" baseline="30000" dirty="0"/>
              <a:t>th</a:t>
            </a:r>
            <a:r>
              <a:rPr lang="en-US" sz="1700" dirty="0"/>
              <a:t> centile</a:t>
            </a:r>
          </a:p>
          <a:p>
            <a:pPr lvl="1"/>
            <a:r>
              <a:rPr lang="en-US" sz="1700" dirty="0"/>
              <a:t>Fall across 2+ weight centile spaces if birth weight between 9</a:t>
            </a:r>
            <a:r>
              <a:rPr lang="en-US" sz="1700" baseline="30000" dirty="0"/>
              <a:t>th</a:t>
            </a:r>
            <a:r>
              <a:rPr lang="en-US" sz="1700" dirty="0"/>
              <a:t>-91</a:t>
            </a:r>
            <a:r>
              <a:rPr lang="en-US" sz="1700" baseline="30000" dirty="0"/>
              <a:t>st</a:t>
            </a:r>
            <a:r>
              <a:rPr lang="en-US" sz="1700" dirty="0"/>
              <a:t> centiles</a:t>
            </a:r>
          </a:p>
          <a:p>
            <a:pPr lvl="1"/>
            <a:r>
              <a:rPr lang="en-US" sz="1700" dirty="0"/>
              <a:t>Fall across 3+ weight centile spaces if birth weight above 91</a:t>
            </a:r>
            <a:r>
              <a:rPr lang="en-US" sz="1700" baseline="30000" dirty="0"/>
              <a:t>st</a:t>
            </a:r>
            <a:r>
              <a:rPr lang="en-US" sz="1700" dirty="0"/>
              <a:t> centile </a:t>
            </a:r>
          </a:p>
          <a:p>
            <a:pPr lvl="1"/>
            <a:r>
              <a:rPr lang="en-US" sz="1700" dirty="0"/>
              <a:t>Current weight below 2</a:t>
            </a:r>
            <a:r>
              <a:rPr lang="en-US" sz="1700" baseline="30000" dirty="0"/>
              <a:t>nd</a:t>
            </a:r>
            <a:r>
              <a:rPr lang="en-US" sz="1700" dirty="0"/>
              <a:t> centile regardless of birth weight 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1800" b="1" dirty="0"/>
              <a:t>Obesity</a:t>
            </a:r>
            <a:r>
              <a:rPr lang="en-US" sz="1800" dirty="0"/>
              <a:t>: BMI greater ≥95th centile for age and gender in children 2+ years old </a:t>
            </a:r>
          </a:p>
          <a:p>
            <a:pPr lvl="1"/>
            <a:r>
              <a:rPr lang="en-US" sz="1700" dirty="0"/>
              <a:t>Diet, Exercise, Social status all play a role.</a:t>
            </a:r>
          </a:p>
          <a:p>
            <a:pPr lvl="1"/>
            <a:r>
              <a:rPr lang="en-US" sz="1700" dirty="0"/>
              <a:t>Don’t necessarily have to lose weight as they will have growth spurts, so aim for maintenance and diet education.</a:t>
            </a:r>
          </a:p>
          <a:p>
            <a:pPr marL="914400" lvl="2" indent="0">
              <a:buNone/>
            </a:pPr>
            <a:endParaRPr lang="en-US" sz="1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 descr="page1image477126992">
            <a:extLst>
              <a:ext uri="{FF2B5EF4-FFF2-40B4-BE49-F238E27FC236}">
                <a16:creationId xmlns:a16="http://schemas.microsoft.com/office/drawing/2014/main" id="{3D367766-8BC0-7480-A9F3-23A195CEA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7" r="16561" b="2881"/>
          <a:stretch/>
        </p:blipFill>
        <p:spPr bwMode="auto">
          <a:xfrm>
            <a:off x="9700463" y="1481117"/>
            <a:ext cx="2391524" cy="42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BA2D51C-09D6-526B-E3D5-68F67C945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" r="48787"/>
          <a:stretch/>
        </p:blipFill>
        <p:spPr>
          <a:xfrm>
            <a:off x="6919267" y="1481117"/>
            <a:ext cx="2781196" cy="4256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3BC8B-3C36-14FA-628A-51EE1C6EC8AC}"/>
              </a:ext>
            </a:extLst>
          </p:cNvPr>
          <p:cNvSpPr txBox="1"/>
          <p:nvPr/>
        </p:nvSpPr>
        <p:spPr>
          <a:xfrm>
            <a:off x="7019280" y="5943600"/>
            <a:ext cx="472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Centile charts: Age and Gender specific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052B33-3AEB-3CE7-6261-5D24684C5A96}"/>
              </a:ext>
            </a:extLst>
          </p:cNvPr>
          <p:cNvSpPr/>
          <p:nvPr/>
        </p:nvSpPr>
        <p:spPr>
          <a:xfrm>
            <a:off x="7636042" y="1481117"/>
            <a:ext cx="625642" cy="37976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059CF9-B314-5258-DE56-9EA2FDC505CA}"/>
              </a:ext>
            </a:extLst>
          </p:cNvPr>
          <p:cNvSpPr/>
          <p:nvPr/>
        </p:nvSpPr>
        <p:spPr>
          <a:xfrm>
            <a:off x="11502189" y="1481117"/>
            <a:ext cx="589798" cy="50810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8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human face, person, cartoon&#10;&#10;Description automatically generated">
            <a:extLst>
              <a:ext uri="{FF2B5EF4-FFF2-40B4-BE49-F238E27FC236}">
                <a16:creationId xmlns:a16="http://schemas.microsoft.com/office/drawing/2014/main" id="{43E73C71-397E-154A-49B9-1A1A43D2D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458" y="403678"/>
            <a:ext cx="11002297" cy="6178805"/>
          </a:xfrm>
        </p:spPr>
      </p:pic>
    </p:spTree>
    <p:extLst>
      <p:ext uri="{BB962C8B-B14F-4D97-AF65-F5344CB8AC3E}">
        <p14:creationId xmlns:p14="http://schemas.microsoft.com/office/powerpoint/2010/main" val="618130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16016</TotalTime>
  <Words>2597</Words>
  <Application>Microsoft Office PowerPoint</Application>
  <PresentationFormat>Widescreen</PresentationFormat>
  <Paragraphs>475</Paragraphs>
  <Slides>39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Theme</vt:lpstr>
      <vt:lpstr>CONGRATULATIONS   Class of 2024.</vt:lpstr>
      <vt:lpstr>Common paediatric presentations in General Practice.</vt:lpstr>
      <vt:lpstr> </vt:lpstr>
      <vt:lpstr>PowerPoint Presentation</vt:lpstr>
      <vt:lpstr> </vt:lpstr>
      <vt:lpstr>PowerPoint Presentation</vt:lpstr>
      <vt:lpstr>Development and Growth </vt:lpstr>
      <vt:lpstr>Growth  </vt:lpstr>
      <vt:lpstr>PowerPoint Presentation</vt:lpstr>
      <vt:lpstr>Illness in children</vt:lpstr>
      <vt:lpstr>What is a sick child? </vt:lpstr>
      <vt:lpstr>What is a sick child? </vt:lpstr>
      <vt:lpstr>PowerPoint Presentation</vt:lpstr>
      <vt:lpstr>PowerPoint Presentation</vt:lpstr>
      <vt:lpstr>PowerPoint Presentation</vt:lpstr>
      <vt:lpstr>ENT presentations</vt:lpstr>
      <vt:lpstr>Tonsillitis </vt:lpstr>
      <vt:lpstr>The Ear</vt:lpstr>
      <vt:lpstr>Respiratory presentations </vt:lpstr>
      <vt:lpstr>Respiratory illness in a child </vt:lpstr>
      <vt:lpstr>Asthma</vt:lpstr>
      <vt:lpstr>Common respiratory infections</vt:lpstr>
      <vt:lpstr>Common respiratory conditions</vt:lpstr>
      <vt:lpstr>Gastrointestinal presentations</vt:lpstr>
      <vt:lpstr>Abdominal pain </vt:lpstr>
      <vt:lpstr>PowerPoint Presentation</vt:lpstr>
      <vt:lpstr>Dermatology </vt:lpstr>
      <vt:lpstr>Common Rashes </vt:lpstr>
      <vt:lpstr>Common Rashes </vt:lpstr>
      <vt:lpstr>Orthopedics and Trauma </vt:lpstr>
      <vt:lpstr>PowerPoint Presentation</vt:lpstr>
      <vt:lpstr>Orthopedics  </vt:lpstr>
      <vt:lpstr>Trauma   </vt:lpstr>
      <vt:lpstr>Poisoning </vt:lpstr>
      <vt:lpstr>Neonatal presentations</vt:lpstr>
      <vt:lpstr>“When can my child go back to school?”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Paediatric presentation in a GP practice</dc:title>
  <dc:creator>Emma Jonckheere</dc:creator>
  <cp:lastModifiedBy>Mike Thompson</cp:lastModifiedBy>
  <cp:revision>72</cp:revision>
  <dcterms:created xsi:type="dcterms:W3CDTF">2023-04-20T16:43:19Z</dcterms:created>
  <dcterms:modified xsi:type="dcterms:W3CDTF">2024-06-27T16:20:49Z</dcterms:modified>
</cp:coreProperties>
</file>